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4" r:id="rId4"/>
    <p:sldId id="258" r:id="rId5"/>
    <p:sldId id="275" r:id="rId6"/>
    <p:sldId id="270" r:id="rId7"/>
    <p:sldId id="269" r:id="rId8"/>
    <p:sldId id="281" r:id="rId9"/>
    <p:sldId id="276" r:id="rId10"/>
    <p:sldId id="282" r:id="rId11"/>
    <p:sldId id="277" r:id="rId12"/>
    <p:sldId id="273" r:id="rId13"/>
    <p:sldId id="278" r:id="rId14"/>
    <p:sldId id="279" r:id="rId15"/>
    <p:sldId id="274" r:id="rId16"/>
    <p:sldId id="267" r:id="rId17"/>
    <p:sldId id="259" r:id="rId18"/>
  </p:sldIdLst>
  <p:sldSz cx="9144000" cy="5715000" type="screen16x10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orient="horz" pos="98">
          <p15:clr>
            <a:srgbClr val="A4A3A4"/>
          </p15:clr>
        </p15:guide>
        <p15:guide id="3" orient="horz" pos="3502">
          <p15:clr>
            <a:srgbClr val="A4A3A4"/>
          </p15:clr>
        </p15:guide>
        <p15:guide id="4" pos="2880">
          <p15:clr>
            <a:srgbClr val="A4A3A4"/>
          </p15:clr>
        </p15:guide>
        <p15:guide id="5" pos="5602">
          <p15:clr>
            <a:srgbClr val="A4A3A4"/>
          </p15:clr>
        </p15:guide>
        <p15:guide id="6" pos="157">
          <p15:clr>
            <a:srgbClr val="A4A3A4"/>
          </p15:clr>
        </p15:guide>
        <p15:guide id="7" pos="293">
          <p15:clr>
            <a:srgbClr val="A4A3A4"/>
          </p15:clr>
        </p15:guide>
        <p15:guide id="8" pos="538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66"/>
    <a:srgbClr val="6DBCD1"/>
    <a:srgbClr val="82C6D8"/>
    <a:srgbClr val="E2580C"/>
    <a:srgbClr val="E27C0C"/>
    <a:srgbClr val="D16309"/>
    <a:srgbClr val="276B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15" autoAdjust="0"/>
    <p:restoredTop sz="94660"/>
  </p:normalViewPr>
  <p:slideViewPr>
    <p:cSldViewPr>
      <p:cViewPr varScale="1">
        <p:scale>
          <a:sx n="137" d="100"/>
          <a:sy n="137" d="100"/>
        </p:scale>
        <p:origin x="1404" y="126"/>
      </p:cViewPr>
      <p:guideLst>
        <p:guide orient="horz" pos="1800"/>
        <p:guide orient="horz" pos="98"/>
        <p:guide orient="horz" pos="3502"/>
        <p:guide pos="2880"/>
        <p:guide pos="5602"/>
        <p:guide pos="157"/>
        <p:guide pos="293"/>
        <p:guide pos="538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68" d="100"/>
        <a:sy n="16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F62DFDB-A20A-4CE4-ADCE-0E1907A4249C}" type="datetimeFigureOut">
              <a:rPr lang="ko-KR" altLang="en-US"/>
              <a:pPr>
                <a:defRPr/>
              </a:pPr>
              <a:t>2024-08-29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744538"/>
            <a:ext cx="59563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1200" smtClean="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>
              <a:defRPr/>
            </a:pPr>
            <a:fld id="{768AF4DF-FBC4-48A6-8AEA-F02407C3671B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98"/>
          <a:stretch>
            <a:fillRect/>
          </a:stretch>
        </p:blipFill>
        <p:spPr bwMode="auto">
          <a:xfrm>
            <a:off x="0" y="554038"/>
            <a:ext cx="9140825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그림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그림 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24" b="82642"/>
          <a:stretch>
            <a:fillRect/>
          </a:stretch>
        </p:blipFill>
        <p:spPr bwMode="auto">
          <a:xfrm>
            <a:off x="0" y="452438"/>
            <a:ext cx="91440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1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0" t="1700" r="5650" b="9746"/>
          <a:stretch>
            <a:fillRect/>
          </a:stretch>
        </p:blipFill>
        <p:spPr bwMode="auto">
          <a:xfrm>
            <a:off x="284163" y="1346200"/>
            <a:ext cx="4933950" cy="359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텍스트 개체 틀 14"/>
          <p:cNvSpPr>
            <a:spLocks noGrp="1"/>
          </p:cNvSpPr>
          <p:nvPr>
            <p:ph type="body" sz="quarter" idx="10"/>
          </p:nvPr>
        </p:nvSpPr>
        <p:spPr>
          <a:xfrm>
            <a:off x="3661776" y="1657367"/>
            <a:ext cx="4970463" cy="600604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 algn="r">
              <a:buNone/>
              <a:defRPr sz="4000" b="1" baseline="0">
                <a:latin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16" name="텍스트 개체 틀 14"/>
          <p:cNvSpPr>
            <a:spLocks noGrp="1"/>
          </p:cNvSpPr>
          <p:nvPr>
            <p:ph type="body" sz="quarter" idx="11"/>
          </p:nvPr>
        </p:nvSpPr>
        <p:spPr>
          <a:xfrm>
            <a:off x="3661776" y="2173362"/>
            <a:ext cx="4970463" cy="360040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 algn="r">
              <a:buNone/>
              <a:defRPr sz="2000" b="0" baseline="0">
                <a:latin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693428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/>
          <p:cNvPicPr preferRelativeResize="0">
            <a:picLocks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1"/>
          <a:stretch>
            <a:fillRect/>
          </a:stretch>
        </p:blipFill>
        <p:spPr bwMode="auto">
          <a:xfrm>
            <a:off x="7938" y="0"/>
            <a:ext cx="9144000" cy="541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그림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r="84904"/>
          <a:stretch>
            <a:fillRect/>
          </a:stretch>
        </p:blipFill>
        <p:spPr bwMode="auto">
          <a:xfrm>
            <a:off x="914400" y="0"/>
            <a:ext cx="439738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직선 연결선 23"/>
          <p:cNvCxnSpPr/>
          <p:nvPr userDrawn="1"/>
        </p:nvCxnSpPr>
        <p:spPr>
          <a:xfrm>
            <a:off x="1588" y="5403850"/>
            <a:ext cx="9144000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텍스트 개체 틀 14"/>
          <p:cNvSpPr>
            <a:spLocks noGrp="1"/>
          </p:cNvSpPr>
          <p:nvPr>
            <p:ph type="body" sz="quarter" idx="10"/>
          </p:nvPr>
        </p:nvSpPr>
        <p:spPr>
          <a:xfrm>
            <a:off x="1401737" y="1057301"/>
            <a:ext cx="4970463" cy="480053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>
              <a:buNone/>
              <a:defRPr sz="3200" b="1" baseline="0">
                <a:latin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14" name="텍스트 개체 틀 14"/>
          <p:cNvSpPr>
            <a:spLocks noGrp="1"/>
          </p:cNvSpPr>
          <p:nvPr>
            <p:ph type="body" sz="quarter" idx="11"/>
          </p:nvPr>
        </p:nvSpPr>
        <p:spPr>
          <a:xfrm>
            <a:off x="4572002" y="1813251"/>
            <a:ext cx="4321175" cy="313126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>
              <a:buNone/>
              <a:defRPr sz="2000" b="0" baseline="0">
                <a:latin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2"/>
          </p:nvPr>
        </p:nvSpPr>
        <p:spPr>
          <a:xfrm>
            <a:off x="4572002" y="2449355"/>
            <a:ext cx="4321175" cy="313126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>
              <a:buNone/>
              <a:defRPr sz="2000" b="0" baseline="0">
                <a:latin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16" name="텍스트 개체 틀 14"/>
          <p:cNvSpPr>
            <a:spLocks noGrp="1"/>
          </p:cNvSpPr>
          <p:nvPr>
            <p:ph type="body" sz="quarter" idx="13"/>
          </p:nvPr>
        </p:nvSpPr>
        <p:spPr>
          <a:xfrm>
            <a:off x="4572002" y="3085459"/>
            <a:ext cx="4321175" cy="313126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>
              <a:buNone/>
              <a:defRPr sz="2000" b="0" baseline="0">
                <a:latin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17" name="텍스트 개체 틀 14"/>
          <p:cNvSpPr>
            <a:spLocks noGrp="1"/>
          </p:cNvSpPr>
          <p:nvPr>
            <p:ph type="body" sz="quarter" idx="14"/>
          </p:nvPr>
        </p:nvSpPr>
        <p:spPr>
          <a:xfrm>
            <a:off x="4572002" y="3721564"/>
            <a:ext cx="4321175" cy="313126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>
              <a:buNone/>
              <a:defRPr sz="2000" b="0" baseline="0">
                <a:latin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18" name="텍스트 개체 틀 14"/>
          <p:cNvSpPr>
            <a:spLocks noGrp="1"/>
          </p:cNvSpPr>
          <p:nvPr>
            <p:ph type="body" sz="quarter" idx="15"/>
          </p:nvPr>
        </p:nvSpPr>
        <p:spPr>
          <a:xfrm>
            <a:off x="4572002" y="4357667"/>
            <a:ext cx="4321175" cy="313126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>
              <a:buNone/>
              <a:defRPr sz="2000" b="0" baseline="0">
                <a:latin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11" name="바닥글 개체 틀 2"/>
          <p:cNvSpPr>
            <a:spLocks noGrp="1"/>
          </p:cNvSpPr>
          <p:nvPr>
            <p:ph type="ftr" sz="quarter" idx="16"/>
          </p:nvPr>
        </p:nvSpPr>
        <p:spPr>
          <a:xfrm>
            <a:off x="-1588" y="5407025"/>
            <a:ext cx="9144001" cy="304800"/>
          </a:xfrm>
          <a:prstGeom prst="rect">
            <a:avLst/>
          </a:prstGeom>
        </p:spPr>
        <p:txBody>
          <a:bodyPr anchor="ctr"/>
          <a:lstStyle>
            <a:lvl1pPr algn="ctr" eaLnBrk="1" fontAlgn="auto" latinLnBrk="1" hangingPunct="1">
              <a:spcBef>
                <a:spcPts val="0"/>
              </a:spcBef>
              <a:spcAft>
                <a:spcPts val="0"/>
              </a:spcAft>
              <a:defRPr kumimoji="0" sz="800" b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 altLang="ko-KR"/>
              <a:t>Copyright ⓒ 2014. BEAKHO LOGIS</a:t>
            </a:r>
            <a:r>
              <a:rPr lang="ko-KR" altLang="en-US"/>
              <a:t> </a:t>
            </a:r>
            <a:r>
              <a:rPr lang="en-US" altLang="ko-KR"/>
              <a:t>Co., Ltd. All right reserved</a:t>
            </a:r>
            <a:endParaRPr lang="ko-KR" altLang="en-US"/>
          </a:p>
        </p:txBody>
      </p:sp>
      <p:sp>
        <p:nvSpPr>
          <p:cNvPr id="12" name="슬라이드 번호 개체 틀 3"/>
          <p:cNvSpPr>
            <a:spLocks noGrp="1"/>
          </p:cNvSpPr>
          <p:nvPr>
            <p:ph type="sldNum" sz="quarter" idx="17"/>
          </p:nvPr>
        </p:nvSpPr>
        <p:spPr>
          <a:xfrm>
            <a:off x="6553200" y="5407025"/>
            <a:ext cx="2133600" cy="3048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800" b="1" smtClean="0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fld id="{8FD29442-D1BF-4890-9F0E-A22E06BDE41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360894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40" r="71793" b="82642"/>
          <a:stretch>
            <a:fillRect/>
          </a:stretch>
        </p:blipFill>
        <p:spPr bwMode="auto">
          <a:xfrm>
            <a:off x="0" y="-114300"/>
            <a:ext cx="914400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D:\1. 프로젝트\2014년 계약업체\35. 이석중\%EF%BF%BD%EF%BF%BD%C8%A3%EF%BF%BD%EF%BF%BD%EF%BF%BD%EF%BF%BD%EF%BF%BD%EF%BF%BD%EF%BF%BD%EF%BF%BD%C5%A9.jpg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215900"/>
            <a:ext cx="74771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직선 연결선 15"/>
          <p:cNvCxnSpPr/>
          <p:nvPr userDrawn="1"/>
        </p:nvCxnSpPr>
        <p:spPr>
          <a:xfrm>
            <a:off x="1588" y="5403850"/>
            <a:ext cx="9144000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텍스트 개체 틀 14"/>
          <p:cNvSpPr>
            <a:spLocks noGrp="1"/>
          </p:cNvSpPr>
          <p:nvPr>
            <p:ph type="body" sz="quarter" idx="10"/>
          </p:nvPr>
        </p:nvSpPr>
        <p:spPr>
          <a:xfrm>
            <a:off x="249238" y="155347"/>
            <a:ext cx="4970463" cy="361894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>
              <a:buNone/>
              <a:defRPr sz="2400" b="1" baseline="0">
                <a:latin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11" name="텍스트 개체 틀 14"/>
          <p:cNvSpPr>
            <a:spLocks noGrp="1"/>
          </p:cNvSpPr>
          <p:nvPr>
            <p:ph type="body" sz="quarter" idx="11"/>
          </p:nvPr>
        </p:nvSpPr>
        <p:spPr>
          <a:xfrm>
            <a:off x="455962" y="536347"/>
            <a:ext cx="4970463" cy="361894"/>
          </a:xfrm>
          <a:prstGeom prst="rect">
            <a:avLst/>
          </a:prstGeom>
        </p:spPr>
        <p:txBody>
          <a:bodyPr lIns="0" tIns="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>
              <a:buNone/>
              <a:defRPr sz="1800" b="0" baseline="0">
                <a:latin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7" name="바닥글 개체 틀 2"/>
          <p:cNvSpPr>
            <a:spLocks noGrp="1"/>
          </p:cNvSpPr>
          <p:nvPr>
            <p:ph type="ftr" sz="quarter" idx="12"/>
          </p:nvPr>
        </p:nvSpPr>
        <p:spPr>
          <a:xfrm>
            <a:off x="-1588" y="5407025"/>
            <a:ext cx="9144001" cy="304800"/>
          </a:xfrm>
          <a:prstGeom prst="rect">
            <a:avLst/>
          </a:prstGeom>
        </p:spPr>
        <p:txBody>
          <a:bodyPr anchor="ctr"/>
          <a:lstStyle>
            <a:lvl1pPr algn="ctr" eaLnBrk="1" fontAlgn="auto" latinLnBrk="1" hangingPunct="1">
              <a:spcBef>
                <a:spcPts val="0"/>
              </a:spcBef>
              <a:spcAft>
                <a:spcPts val="0"/>
              </a:spcAft>
              <a:defRPr kumimoji="0" sz="800" b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 altLang="ko-KR"/>
              <a:t>Copyright ⓒ 2014. BEAKHO LOGIS</a:t>
            </a:r>
            <a:r>
              <a:rPr lang="ko-KR" altLang="en-US"/>
              <a:t> </a:t>
            </a:r>
            <a:r>
              <a:rPr lang="en-US" altLang="ko-KR"/>
              <a:t>Co., Ltd. All right reserved</a:t>
            </a:r>
            <a:endParaRPr lang="ko-KR" altLang="en-US"/>
          </a:p>
        </p:txBody>
      </p:sp>
      <p:sp>
        <p:nvSpPr>
          <p:cNvPr id="8" name="슬라이드 번호 개체 틀 3"/>
          <p:cNvSpPr>
            <a:spLocks noGrp="1"/>
          </p:cNvSpPr>
          <p:nvPr>
            <p:ph type="sldNum" sz="quarter" idx="13"/>
          </p:nvPr>
        </p:nvSpPr>
        <p:spPr>
          <a:xfrm>
            <a:off x="6553200" y="5407025"/>
            <a:ext cx="2133600" cy="3048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800" b="1" smtClean="0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fld id="{4D7A9757-5A94-4BE4-B4E1-8F743C2FE18D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613793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1006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59" r:id="rId4"/>
  </p:sldLayoutIdLst>
  <p:hf hd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0.png"/><Relationship Id="rId7" Type="http://schemas.openxmlformats.org/officeDocument/2006/relationships/image" Target="../media/image2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/>
          <p:cNvSpPr>
            <a:spLocks noGrp="1"/>
          </p:cNvSpPr>
          <p:nvPr>
            <p:ph type="body" sz="quarter" idx="11"/>
          </p:nvPr>
        </p:nvSpPr>
        <p:spPr>
          <a:xfrm>
            <a:off x="5652120" y="3505572"/>
            <a:ext cx="1800000" cy="36004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ko-KR" altLang="en-US" b="1" dirty="0">
                <a:ln w="12700"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회사소개서</a:t>
            </a:r>
          </a:p>
        </p:txBody>
      </p:sp>
      <p:sp>
        <p:nvSpPr>
          <p:cNvPr id="8" name="텍스트 개체 틀 3"/>
          <p:cNvSpPr txBox="1">
            <a:spLocks/>
          </p:cNvSpPr>
          <p:nvPr/>
        </p:nvSpPr>
        <p:spPr>
          <a:xfrm>
            <a:off x="5796136" y="1489348"/>
            <a:ext cx="3600400" cy="1080120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 algn="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4000" b="1" kern="1200" baseline="0">
                <a:solidFill>
                  <a:schemeClr val="tx1"/>
                </a:solidFill>
                <a:latin typeface="Tahoma" pitchFamily="34" charset="0"/>
                <a:ea typeface="+mn-ea"/>
                <a:cs typeface="Tahoma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Aft>
                <a:spcPts val="0"/>
              </a:spcAft>
              <a:defRPr/>
            </a:pPr>
            <a:r>
              <a:rPr kumimoji="0" lang="en-US" altLang="ko-KR" sz="5400" i="1" dirty="0">
                <a:ln>
                  <a:solidFill>
                    <a:schemeClr val="tx1">
                      <a:alpha val="2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D솔체" panose="02020603020101020101" pitchFamily="18" charset="-127"/>
                <a:cs typeface="Times New Roman" panose="02020603050405020304" pitchFamily="18" charset="0"/>
              </a:rPr>
              <a:t>BAEKHO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5661264" y="2209428"/>
            <a:ext cx="2311112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5400" b="1" i="1" dirty="0">
                <a:ln>
                  <a:solidFill>
                    <a:schemeClr val="tx1">
                      <a:alpha val="2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MD솔체" panose="02020603020101020101" pitchFamily="18" charset="-127"/>
                <a:cs typeface="Times New Roman" panose="02020603050405020304" pitchFamily="18" charset="0"/>
              </a:rPr>
              <a:t>LOGIS</a:t>
            </a:r>
            <a:endParaRPr kumimoji="0" lang="ko-KR" altLang="en-US" sz="5400" b="1" i="1" dirty="0">
              <a:ln>
                <a:solidFill>
                  <a:schemeClr val="tx1">
                    <a:alpha val="2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MD솔체" panose="0202060302010102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5125" name="Picture 2" descr="D:\1. 프로젝트\2014년 계약업체\35. 이석중\%EF%BF%BD%EF%BF%BD%C8%A3%EF%BF%BD%EF%BF%BD%EF%BF%BD%EF%BF%BD%EF%BF%BD%EF%BF%BD%EF%BF%BD%EF%BF%BD%C5%A9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0" y="4378325"/>
            <a:ext cx="1085850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Rectangle 3"/>
          <p:cNvSpPr txBox="1">
            <a:spLocks noChangeArrowheads="1"/>
          </p:cNvSpPr>
          <p:nvPr/>
        </p:nvSpPr>
        <p:spPr bwMode="auto">
          <a:xfrm>
            <a:off x="6516117" y="4531463"/>
            <a:ext cx="2592387" cy="1134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en-US" altLang="ko-KR" sz="1100" b="1" dirty="0">
                <a:solidFill>
                  <a:srgbClr val="40404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       Contact Us</a:t>
            </a:r>
          </a:p>
          <a:p>
            <a:pPr eaLnBrk="1" hangingPunct="1">
              <a:lnSpc>
                <a:spcPct val="200000"/>
              </a:lnSpc>
            </a:pPr>
            <a:r>
              <a:rPr kumimoji="0" lang="en-US" altLang="ko-KR" sz="100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Tel. 043-844-1818</a:t>
            </a:r>
          </a:p>
          <a:p>
            <a:pPr eaLnBrk="1" hangingPunct="1">
              <a:lnSpc>
                <a:spcPct val="200000"/>
              </a:lnSpc>
            </a:pPr>
            <a:r>
              <a:rPr kumimoji="0" lang="en-US" altLang="ko-KR" sz="100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Fax. 043-844-2929</a:t>
            </a:r>
          </a:p>
          <a:p>
            <a:pPr eaLnBrk="1" hangingPunct="1">
              <a:lnSpc>
                <a:spcPct val="200000"/>
              </a:lnSpc>
            </a:pPr>
            <a:r>
              <a:rPr kumimoji="0" lang="en-US" altLang="ko-KR" sz="1000" dirty="0" smtClean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E-mail</a:t>
            </a:r>
            <a:r>
              <a:rPr kumimoji="0" lang="en-US" altLang="ko-KR" sz="100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. dltjwnd3126@hanmail.net</a:t>
            </a:r>
          </a:p>
        </p:txBody>
      </p:sp>
      <p:pic>
        <p:nvPicPr>
          <p:cNvPr id="512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585816"/>
            <a:ext cx="23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1329729" y="769268"/>
            <a:ext cx="4970463" cy="4800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4000" dirty="0"/>
              <a:t>C</a:t>
            </a:r>
            <a:r>
              <a:rPr lang="en-US" altLang="ko-KR" dirty="0"/>
              <a:t>ontents title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>
          <a:xfrm>
            <a:off x="1403649" y="1561356"/>
            <a:ext cx="4321175" cy="31312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01</a:t>
            </a:r>
            <a:r>
              <a:rPr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회사개요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/>
          </p:nvPr>
        </p:nvSpPr>
        <p:spPr>
          <a:xfrm>
            <a:off x="1907009" y="2137420"/>
            <a:ext cx="4321175" cy="31312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2. CEO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인사말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3"/>
          </p:nvPr>
        </p:nvSpPr>
        <p:spPr>
          <a:xfrm>
            <a:off x="1403649" y="2641476"/>
            <a:ext cx="4321175" cy="31312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02</a:t>
            </a:r>
            <a:r>
              <a:rPr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조직구성</a:t>
            </a: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4"/>
          </p:nvPr>
        </p:nvSpPr>
        <p:spPr>
          <a:xfrm>
            <a:off x="1403649" y="3038578"/>
            <a:ext cx="4321175" cy="31312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03</a:t>
            </a:r>
            <a:r>
              <a:rPr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사업분야</a:t>
            </a:r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5"/>
          </p:nvPr>
        </p:nvSpPr>
        <p:spPr>
          <a:xfrm>
            <a:off x="1403649" y="4704614"/>
            <a:ext cx="4321175" cy="31312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05</a:t>
            </a:r>
            <a:r>
              <a:rPr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사업비전</a:t>
            </a:r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6"/>
          </p:nvPr>
        </p:nvSpPr>
        <p:spPr>
          <a:xfrm>
            <a:off x="-13835" y="5407025"/>
            <a:ext cx="9144001" cy="304800"/>
          </a:xfrm>
        </p:spPr>
        <p:txBody>
          <a:bodyPr/>
          <a:lstStyle/>
          <a:p>
            <a:pPr>
              <a:defRPr/>
            </a:pPr>
            <a:r>
              <a:rPr lang="en-US" altLang="ko-KR" dirty="0"/>
              <a:t>Copyright ⓒ 2020. BEAKHO LOGIS</a:t>
            </a:r>
            <a:r>
              <a:rPr lang="ko-KR" altLang="en-US" dirty="0"/>
              <a:t> </a:t>
            </a:r>
            <a:r>
              <a:rPr lang="en-US" altLang="ko-KR" dirty="0"/>
              <a:t>Co., Ltd. All right reserved</a:t>
            </a:r>
            <a:endParaRPr lang="ko-KR" altLang="en-US" dirty="0"/>
          </a:p>
        </p:txBody>
      </p:sp>
      <p:sp>
        <p:nvSpPr>
          <p:cNvPr id="6153" name="슬라이드 번호 개체 틀 15"/>
          <p:cNvSpPr>
            <a:spLocks noGrp="1"/>
          </p:cNvSpPr>
          <p:nvPr>
            <p:ph type="sldNum" sz="quarter" idx="17"/>
          </p:nvPr>
        </p:nvSpPr>
        <p:spPr bwMode="auto">
          <a:xfrm>
            <a:off x="6553200" y="5433020"/>
            <a:ext cx="2133600" cy="30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791C2101-409E-44BE-B761-A4EB85F93A39}" type="slidenum">
              <a:rPr kumimoji="0" lang="ko-KR" altLang="en-US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2</a:t>
            </a:fld>
            <a:endParaRPr kumimoji="0" lang="en-US" altLang="ko-KR" dirty="0">
              <a:solidFill>
                <a:srgbClr val="40404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텍스트 개체 틀 2">
            <a:extLst>
              <a:ext uri="{FF2B5EF4-FFF2-40B4-BE49-F238E27FC236}">
                <a16:creationId xmlns:a16="http://schemas.microsoft.com/office/drawing/2014/main" id="{7D77BE76-B805-43C8-A3D6-C30D6DF5F00F}"/>
              </a:ext>
            </a:extLst>
          </p:cNvPr>
          <p:cNvSpPr txBox="1">
            <a:spLocks/>
          </p:cNvSpPr>
          <p:nvPr/>
        </p:nvSpPr>
        <p:spPr>
          <a:xfrm>
            <a:off x="1907008" y="1921396"/>
            <a:ext cx="4321175" cy="313126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0" kern="1200" baseline="0">
                <a:solidFill>
                  <a:schemeClr val="tx1"/>
                </a:solidFill>
                <a:latin typeface="Tahoma" pitchFamily="34" charset="0"/>
                <a:ea typeface="+mn-ea"/>
                <a:cs typeface="Tahoma" pitchFamily="34" charset="0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kumimoji="0"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1. </a:t>
            </a:r>
            <a:r>
              <a:rPr kumimoji="0"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회사일반현황</a:t>
            </a:r>
          </a:p>
        </p:txBody>
      </p:sp>
      <p:sp>
        <p:nvSpPr>
          <p:cNvPr id="12" name="텍스트 개체 틀 5">
            <a:extLst>
              <a:ext uri="{FF2B5EF4-FFF2-40B4-BE49-F238E27FC236}">
                <a16:creationId xmlns:a16="http://schemas.microsoft.com/office/drawing/2014/main" id="{F8F0CBE0-85F0-473F-BBDA-F8C22D14F239}"/>
              </a:ext>
            </a:extLst>
          </p:cNvPr>
          <p:cNvSpPr txBox="1">
            <a:spLocks/>
          </p:cNvSpPr>
          <p:nvPr/>
        </p:nvSpPr>
        <p:spPr>
          <a:xfrm>
            <a:off x="1403648" y="3877580"/>
            <a:ext cx="4321175" cy="313126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0" kern="1200" baseline="0">
                <a:solidFill>
                  <a:schemeClr val="tx1"/>
                </a:solidFill>
                <a:latin typeface="Tahoma" pitchFamily="34" charset="0"/>
                <a:ea typeface="+mn-ea"/>
                <a:cs typeface="Tahoma" pitchFamily="34" charset="0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04</a:t>
            </a:r>
            <a:r>
              <a:rPr kumimoji="0"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kumimoji="0"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사업현황</a:t>
            </a:r>
          </a:p>
        </p:txBody>
      </p:sp>
      <p:sp>
        <p:nvSpPr>
          <p:cNvPr id="13" name="텍스트 개체 틀 3">
            <a:extLst>
              <a:ext uri="{FF2B5EF4-FFF2-40B4-BE49-F238E27FC236}">
                <a16:creationId xmlns:a16="http://schemas.microsoft.com/office/drawing/2014/main" id="{851AADAB-916A-4266-9888-480E6CAB9CB8}"/>
              </a:ext>
            </a:extLst>
          </p:cNvPr>
          <p:cNvSpPr txBox="1">
            <a:spLocks/>
          </p:cNvSpPr>
          <p:nvPr/>
        </p:nvSpPr>
        <p:spPr>
          <a:xfrm>
            <a:off x="1906927" y="2353444"/>
            <a:ext cx="4321175" cy="313126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0" kern="1200" baseline="0">
                <a:solidFill>
                  <a:schemeClr val="tx1"/>
                </a:solidFill>
                <a:latin typeface="Tahoma" pitchFamily="34" charset="0"/>
                <a:ea typeface="+mn-ea"/>
                <a:cs typeface="Tahoma" pitchFamily="34" charset="0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kumimoji="0"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3. </a:t>
            </a:r>
            <a:r>
              <a:rPr kumimoji="0"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라이센스</a:t>
            </a:r>
          </a:p>
        </p:txBody>
      </p:sp>
      <p:sp>
        <p:nvSpPr>
          <p:cNvPr id="14" name="텍스트 개체 틀 5">
            <a:extLst>
              <a:ext uri="{FF2B5EF4-FFF2-40B4-BE49-F238E27FC236}">
                <a16:creationId xmlns:a16="http://schemas.microsoft.com/office/drawing/2014/main" id="{D485CAF7-EAF0-4552-A78B-351BADC2BB81}"/>
              </a:ext>
            </a:extLst>
          </p:cNvPr>
          <p:cNvSpPr txBox="1">
            <a:spLocks/>
          </p:cNvSpPr>
          <p:nvPr/>
        </p:nvSpPr>
        <p:spPr>
          <a:xfrm>
            <a:off x="1906927" y="3408470"/>
            <a:ext cx="4321175" cy="313126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0" kern="1200" baseline="0">
                <a:solidFill>
                  <a:schemeClr val="tx1"/>
                </a:solidFill>
                <a:latin typeface="Tahoma" pitchFamily="34" charset="0"/>
                <a:ea typeface="+mn-ea"/>
                <a:cs typeface="Tahoma" pitchFamily="34" charset="0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kumimoji="0"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1. </a:t>
            </a:r>
            <a:r>
              <a:rPr kumimoji="0"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서비스 개요</a:t>
            </a:r>
          </a:p>
        </p:txBody>
      </p:sp>
      <p:sp>
        <p:nvSpPr>
          <p:cNvPr id="15" name="텍스트 개체 틀 5">
            <a:extLst>
              <a:ext uri="{FF2B5EF4-FFF2-40B4-BE49-F238E27FC236}">
                <a16:creationId xmlns:a16="http://schemas.microsoft.com/office/drawing/2014/main" id="{D24FD778-60F4-45C9-9B63-F53F3FC71795}"/>
              </a:ext>
            </a:extLst>
          </p:cNvPr>
          <p:cNvSpPr txBox="1">
            <a:spLocks/>
          </p:cNvSpPr>
          <p:nvPr/>
        </p:nvSpPr>
        <p:spPr>
          <a:xfrm>
            <a:off x="1906927" y="3624494"/>
            <a:ext cx="4321175" cy="313126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0" kern="1200" baseline="0">
                <a:solidFill>
                  <a:schemeClr val="tx1"/>
                </a:solidFill>
                <a:latin typeface="Tahoma" pitchFamily="34" charset="0"/>
                <a:ea typeface="+mn-ea"/>
                <a:cs typeface="Tahoma" pitchFamily="34" charset="0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kumimoji="0"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2. </a:t>
            </a:r>
            <a:r>
              <a:rPr kumimoji="0"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화물운송서비스</a:t>
            </a:r>
          </a:p>
        </p:txBody>
      </p:sp>
      <p:sp>
        <p:nvSpPr>
          <p:cNvPr id="16" name="텍스트 개체 틀 5">
            <a:extLst>
              <a:ext uri="{FF2B5EF4-FFF2-40B4-BE49-F238E27FC236}">
                <a16:creationId xmlns:a16="http://schemas.microsoft.com/office/drawing/2014/main" id="{B77B3D0D-76F5-43A3-AC83-FF630560FA3F}"/>
              </a:ext>
            </a:extLst>
          </p:cNvPr>
          <p:cNvSpPr txBox="1">
            <a:spLocks/>
          </p:cNvSpPr>
          <p:nvPr/>
        </p:nvSpPr>
        <p:spPr>
          <a:xfrm>
            <a:off x="1906927" y="4237620"/>
            <a:ext cx="4321175" cy="313126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0" kern="1200" baseline="0">
                <a:solidFill>
                  <a:schemeClr val="tx1"/>
                </a:solidFill>
                <a:latin typeface="Tahoma" pitchFamily="34" charset="0"/>
                <a:ea typeface="+mn-ea"/>
                <a:cs typeface="Tahoma" pitchFamily="34" charset="0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kumimoji="0"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1. </a:t>
            </a:r>
            <a:r>
              <a:rPr kumimoji="0"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고객사 현황</a:t>
            </a:r>
            <a:endParaRPr kumimoji="0"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indent="-342900" eaLnBrk="1" fontAlgn="auto" hangingPunct="1">
              <a:spcAft>
                <a:spcPts val="0"/>
              </a:spcAft>
              <a:buAutoNum type="arabicPeriod"/>
              <a:defRPr/>
            </a:pPr>
            <a:endParaRPr kumimoji="0" lang="ko-KR" altLang="en-US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7" name="텍스트 개체 틀 5">
            <a:extLst>
              <a:ext uri="{FF2B5EF4-FFF2-40B4-BE49-F238E27FC236}">
                <a16:creationId xmlns:a16="http://schemas.microsoft.com/office/drawing/2014/main" id="{A08C3C51-0DBA-4BAD-BFEA-BA51D73A9559}"/>
              </a:ext>
            </a:extLst>
          </p:cNvPr>
          <p:cNvSpPr txBox="1">
            <a:spLocks/>
          </p:cNvSpPr>
          <p:nvPr/>
        </p:nvSpPr>
        <p:spPr>
          <a:xfrm>
            <a:off x="1906927" y="4453644"/>
            <a:ext cx="4321175" cy="313126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0" kern="1200" baseline="0">
                <a:solidFill>
                  <a:schemeClr val="tx1"/>
                </a:solidFill>
                <a:latin typeface="Tahoma" pitchFamily="34" charset="0"/>
                <a:ea typeface="+mn-ea"/>
                <a:cs typeface="Tahoma" pitchFamily="34" charset="0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kumimoji="0"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2. </a:t>
            </a:r>
            <a:r>
              <a:rPr kumimoji="0"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차량보유 현황</a:t>
            </a:r>
            <a:endParaRPr kumimoji="0"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indent="-342900" eaLnBrk="1" fontAlgn="auto" hangingPunct="1">
              <a:spcAft>
                <a:spcPts val="0"/>
              </a:spcAft>
              <a:buAutoNum type="arabicPeriod"/>
              <a:defRPr/>
            </a:pPr>
            <a:endParaRPr kumimoji="0" lang="ko-KR" altLang="en-US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249238" y="409228"/>
            <a:ext cx="4970463" cy="36189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1. </a:t>
            </a:r>
            <a:r>
              <a:rPr lang="ko-KR" altLang="en-US" dirty="0"/>
              <a:t>회사개요</a:t>
            </a:r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ko-KR" dirty="0"/>
              <a:t>Copyright ⓒ 2020. BEAKHO LOGIS</a:t>
            </a:r>
            <a:r>
              <a:rPr lang="ko-KR" altLang="en-US" dirty="0"/>
              <a:t> </a:t>
            </a:r>
            <a:r>
              <a:rPr lang="en-US" altLang="ko-KR" dirty="0"/>
              <a:t>Co., Ltd. All right reserved</a:t>
            </a:r>
            <a:endParaRPr lang="ko-KR" altLang="en-US" dirty="0"/>
          </a:p>
        </p:txBody>
      </p:sp>
      <p:sp>
        <p:nvSpPr>
          <p:cNvPr id="8196" name="슬라이드 번호 개체 틀 1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AEB63ADD-9730-4478-9667-AF2378918B2C}" type="slidenum">
              <a:rPr kumimoji="0" lang="ko-KR" altLang="en-US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3</a:t>
            </a:fld>
            <a:endParaRPr kumimoji="0" lang="en-US" altLang="ko-KR">
              <a:solidFill>
                <a:srgbClr val="40404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10309" name="Group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053594"/>
              </p:ext>
            </p:extLst>
          </p:nvPr>
        </p:nvGraphicFramePr>
        <p:xfrm>
          <a:off x="304800" y="1778968"/>
          <a:ext cx="4321175" cy="3160707"/>
        </p:xfrm>
        <a:graphic>
          <a:graphicData uri="http://schemas.openxmlformats.org/drawingml/2006/table">
            <a:tbl>
              <a:tblPr/>
              <a:tblGrid>
                <a:gridCol w="1081088">
                  <a:extLst>
                    <a:ext uri="{9D8B030D-6E8A-4147-A177-3AD203B41FA5}">
                      <a16:colId xmlns:a16="http://schemas.microsoft.com/office/drawing/2014/main" val="52235705"/>
                    </a:ext>
                  </a:extLst>
                </a:gridCol>
                <a:gridCol w="3240087">
                  <a:extLst>
                    <a:ext uri="{9D8B030D-6E8A-4147-A177-3AD203B41FA5}">
                      <a16:colId xmlns:a16="http://schemas.microsoft.com/office/drawing/2014/main" val="647572949"/>
                    </a:ext>
                  </a:extLst>
                </a:gridCol>
              </a:tblGrid>
              <a:tr h="2873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회사명</a:t>
                      </a: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주식회사 백호로지스</a:t>
                      </a: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0046462"/>
                  </a:ext>
                </a:extLst>
              </a:tr>
              <a:tr h="2873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대표이사</a:t>
                      </a: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 석 중</a:t>
                      </a: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5194347"/>
                  </a:ext>
                </a:extLst>
              </a:tr>
              <a:tr h="2873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사업자등록번호</a:t>
                      </a: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303-81-63714</a:t>
                      </a:r>
                      <a:endParaRPr kumimoji="0" lang="ko-KR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2664763"/>
                  </a:ext>
                </a:extLst>
              </a:tr>
              <a:tr h="2873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법인등록번호</a:t>
                      </a: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151111-0041411</a:t>
                      </a:r>
                      <a:endParaRPr kumimoji="0" lang="ko-KR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4169423"/>
                  </a:ext>
                </a:extLst>
              </a:tr>
              <a:tr h="2873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설립일자</a:t>
                      </a: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2011</a:t>
                      </a: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년 </a:t>
                      </a:r>
                      <a:r>
                        <a:rPr kumimoji="0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 </a:t>
                      </a:r>
                      <a:r>
                        <a:rPr kumimoji="0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18</a:t>
                      </a: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</a:t>
                      </a: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7255344"/>
                  </a:ext>
                </a:extLst>
              </a:tr>
              <a:tr h="2873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자산</a:t>
                      </a: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억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1508731"/>
                  </a:ext>
                </a:extLst>
              </a:tr>
              <a:tr h="2873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자본금</a:t>
                      </a: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억원</a:t>
                      </a: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092882"/>
                  </a:ext>
                </a:extLst>
              </a:tr>
              <a:tr h="2873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매출액</a:t>
                      </a: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60</a:t>
                      </a: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억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2508593"/>
                  </a:ext>
                </a:extLst>
              </a:tr>
              <a:tr h="2873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소재지</a:t>
                      </a: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충청북도 충주시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대소원면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kumimoji="0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첨단쉼터</a:t>
                      </a: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길 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22. 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201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kumimoji="0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드림빅</a:t>
                      </a: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4536217"/>
                  </a:ext>
                </a:extLst>
              </a:tr>
              <a:tr h="2873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업종</a:t>
                      </a: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화물운송주선 서비스</a:t>
                      </a: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083180"/>
                  </a:ext>
                </a:extLst>
              </a:tr>
              <a:tr h="2873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직원 수</a:t>
                      </a: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14</a:t>
                      </a:r>
                      <a:r>
                        <a:rPr kumimoji="0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명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50800" marB="50800" anchor="ctr" horzOverflow="overflow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1561626"/>
                  </a:ext>
                </a:extLst>
              </a:tr>
            </a:tbl>
          </a:graphicData>
        </a:graphic>
      </p:graphicFrame>
      <p:sp>
        <p:nvSpPr>
          <p:cNvPr id="17" name="직사각형 16"/>
          <p:cNvSpPr/>
          <p:nvPr/>
        </p:nvSpPr>
        <p:spPr>
          <a:xfrm>
            <a:off x="1907704" y="447085"/>
            <a:ext cx="2358310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solidFill>
                  <a:prstClr val="white">
                    <a:lumMod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Company Introduction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solidFill>
                <a:prstClr val="white">
                  <a:lumMod val="75000"/>
                </a:prst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247" name="TextBox 18"/>
          <p:cNvSpPr txBox="1">
            <a:spLocks noChangeArrowheads="1"/>
          </p:cNvSpPr>
          <p:nvPr/>
        </p:nvSpPr>
        <p:spPr bwMode="auto">
          <a:xfrm>
            <a:off x="508000" y="1057300"/>
            <a:ext cx="21605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회사일반현황</a:t>
            </a:r>
          </a:p>
        </p:txBody>
      </p:sp>
      <p:pic>
        <p:nvPicPr>
          <p:cNvPr id="824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1060475"/>
            <a:ext cx="2381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50" name="그룹 23"/>
          <p:cNvGrpSpPr>
            <a:grpSpLocks/>
          </p:cNvGrpSpPr>
          <p:nvPr/>
        </p:nvGrpSpPr>
        <p:grpSpPr bwMode="auto">
          <a:xfrm>
            <a:off x="306388" y="1325587"/>
            <a:ext cx="8459787" cy="92075"/>
            <a:chOff x="306040" y="1326435"/>
            <a:chExt cx="8460000" cy="90905"/>
          </a:xfrm>
        </p:grpSpPr>
        <p:sp>
          <p:nvSpPr>
            <p:cNvPr id="21" name="직사각형 20"/>
            <p:cNvSpPr/>
            <p:nvPr/>
          </p:nvSpPr>
          <p:spPr>
            <a:xfrm>
              <a:off x="306040" y="1400100"/>
              <a:ext cx="8460000" cy="172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23" name="이등변 삼각형 22"/>
            <p:cNvSpPr>
              <a:spLocks noChangeAspect="1"/>
            </p:cNvSpPr>
            <p:nvPr/>
          </p:nvSpPr>
          <p:spPr>
            <a:xfrm>
              <a:off x="356841" y="1326435"/>
              <a:ext cx="82552" cy="72097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pic>
        <p:nvPicPr>
          <p:cNvPr id="8251" name="Picture 3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17"/>
          <a:stretch>
            <a:fillRect/>
          </a:stretch>
        </p:blipFill>
        <p:spPr bwMode="auto">
          <a:xfrm>
            <a:off x="4859338" y="1777380"/>
            <a:ext cx="3960812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5734050" y="2498105"/>
            <a:ext cx="260350" cy="195263"/>
          </a:xfrm>
          <a:prstGeom prst="rect">
            <a:avLst/>
          </a:prstGeom>
          <a:solidFill>
            <a:srgbClr val="FFFF99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none" lIns="36000" tIns="36000" rIns="36000" bIns="36000">
            <a:spAutoFit/>
          </a:bodyPr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800" b="1" dirty="0">
                <a:latin typeface="+mn-lt"/>
                <a:ea typeface="+mn-ea"/>
              </a:rPr>
              <a:t>599</a:t>
            </a:r>
            <a:endParaRPr kumimoji="0" lang="ko-KR" altLang="en-US" sz="800" b="1" dirty="0">
              <a:latin typeface="+mn-lt"/>
              <a:ea typeface="+mn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594350" y="1904380"/>
            <a:ext cx="842963" cy="195263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none" lIns="36000" tIns="36000" rIns="36000" bIns="36000">
            <a:spAutoFit/>
          </a:bodyPr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800" b="1" dirty="0">
                <a:latin typeface="+mn-lt"/>
                <a:ea typeface="+mn-ea"/>
              </a:rPr>
              <a:t>충주일반산업단지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235825" y="3042618"/>
            <a:ext cx="746125" cy="319087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none" lIns="36000" tIns="36000" rIns="36000" bIns="36000">
            <a:spAutoFit/>
          </a:bodyPr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800" b="1" dirty="0">
                <a:latin typeface="+mn-lt"/>
                <a:ea typeface="+mn-ea"/>
              </a:rPr>
              <a:t>한국교통대학교</a:t>
            </a:r>
            <a:endParaRPr kumimoji="0" lang="en-US" altLang="ko-KR" sz="800" b="1" dirty="0">
              <a:latin typeface="+mn-lt"/>
              <a:ea typeface="+mn-ea"/>
            </a:endParaRPr>
          </a:p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800" b="1" dirty="0">
                <a:latin typeface="+mn-lt"/>
                <a:ea typeface="+mn-ea"/>
              </a:rPr>
              <a:t>충주캠퍼스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643688" y="2598118"/>
            <a:ext cx="358775" cy="19526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none" lIns="36000" tIns="36000" rIns="36000" bIns="36000">
            <a:spAutoFit/>
          </a:bodyPr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800" b="1" dirty="0">
                <a:latin typeface="+mn-lt"/>
                <a:ea typeface="+mn-ea"/>
              </a:rPr>
              <a:t>충주</a:t>
            </a:r>
            <a:r>
              <a:rPr kumimoji="0" lang="en-US" altLang="ko-KR" sz="800" b="1" dirty="0">
                <a:latin typeface="+mn-lt"/>
                <a:ea typeface="+mn-ea"/>
              </a:rPr>
              <a:t>IC</a:t>
            </a:r>
            <a:endParaRPr kumimoji="0" lang="ko-KR" altLang="en-US" sz="800" b="1" dirty="0">
              <a:latin typeface="+mn-lt"/>
              <a:ea typeface="+mn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258175" y="2806080"/>
            <a:ext cx="265113" cy="1968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none" lIns="36000" tIns="36000" rIns="36000" bIns="36000">
            <a:spAutoFit/>
          </a:bodyPr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800" b="1" dirty="0" err="1">
                <a:latin typeface="+mn-lt"/>
                <a:ea typeface="+mn-ea"/>
              </a:rPr>
              <a:t>달천</a:t>
            </a:r>
            <a:endParaRPr kumimoji="0" lang="ko-KR" altLang="en-US" sz="800" b="1" dirty="0">
              <a:latin typeface="+mn-lt"/>
              <a:ea typeface="+mn-ea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450263" y="1850405"/>
            <a:ext cx="360362" cy="1952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none" lIns="36000" tIns="36000" rIns="36000" bIns="36000">
            <a:spAutoFit/>
          </a:bodyPr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800" b="1" dirty="0">
                <a:latin typeface="+mn-lt"/>
                <a:ea typeface="+mn-ea"/>
              </a:rPr>
              <a:t>남한강</a:t>
            </a:r>
          </a:p>
        </p:txBody>
      </p:sp>
      <p:sp>
        <p:nvSpPr>
          <p:cNvPr id="26" name="눈물 방울 25"/>
          <p:cNvSpPr>
            <a:spLocks noChangeAspect="1"/>
          </p:cNvSpPr>
          <p:nvPr/>
        </p:nvSpPr>
        <p:spPr>
          <a:xfrm rot="8100000">
            <a:off x="5743575" y="2096468"/>
            <a:ext cx="125413" cy="125412"/>
          </a:xfrm>
          <a:prstGeom prst="teardrop">
            <a:avLst>
              <a:gd name="adj" fmla="val 149497"/>
            </a:avLst>
          </a:prstGeom>
          <a:ln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5512" y="3873565"/>
            <a:ext cx="3984638" cy="136070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 descr="세계지도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 t="22933" b="9702"/>
          <a:stretch>
            <a:fillRect/>
          </a:stretch>
        </p:blipFill>
        <p:spPr bwMode="auto">
          <a:xfrm>
            <a:off x="4759235" y="1849388"/>
            <a:ext cx="4277261" cy="216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바닥글 개체 틀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ko-KR" dirty="0"/>
              <a:t>Copyright ⓒ 2020. BEAKHO LOGIS</a:t>
            </a:r>
            <a:r>
              <a:rPr lang="ko-KR" altLang="en-US" dirty="0"/>
              <a:t> </a:t>
            </a:r>
            <a:r>
              <a:rPr lang="en-US" altLang="ko-KR" dirty="0"/>
              <a:t>Co., Ltd. All right reserved</a:t>
            </a:r>
            <a:endParaRPr lang="ko-KR" altLang="en-US" dirty="0"/>
          </a:p>
        </p:txBody>
      </p:sp>
      <p:sp>
        <p:nvSpPr>
          <p:cNvPr id="7173" name="슬라이드 번호 개체 틀 15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36F6FB0D-6CA0-4353-ADB9-496A03D0A132}" type="slidenum">
              <a:rPr kumimoji="0" lang="ko-KR" altLang="en-US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4</a:t>
            </a:fld>
            <a:endParaRPr kumimoji="0" lang="en-US" altLang="ko-KR">
              <a:solidFill>
                <a:srgbClr val="40404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174" name="TextBox 17"/>
          <p:cNvSpPr txBox="1">
            <a:spLocks noChangeArrowheads="1"/>
          </p:cNvSpPr>
          <p:nvPr/>
        </p:nvSpPr>
        <p:spPr bwMode="auto">
          <a:xfrm>
            <a:off x="250825" y="1417340"/>
            <a:ext cx="7681911" cy="375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안녕하세요</a:t>
            </a:r>
            <a:r>
              <a:rPr kumimoji="0"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㈜</a:t>
            </a:r>
            <a:r>
              <a:rPr kumimoji="0" lang="ko-KR" altLang="en-US" sz="10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백호로지스</a:t>
            </a: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대표이사 </a:t>
            </a:r>
            <a:r>
              <a:rPr kumimoji="0" lang="ko-KR" altLang="en-US" sz="10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이석중입니다</a:t>
            </a:r>
            <a:r>
              <a:rPr kumimoji="0"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eaLnBrk="1" hangingPunct="1">
              <a:lnSpc>
                <a:spcPct val="150000"/>
              </a:lnSpc>
            </a:pPr>
            <a:endParaRPr kumimoji="0" lang="en-US" altLang="ko-KR" sz="10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저희 </a:t>
            </a:r>
            <a:r>
              <a:rPr kumimoji="0" lang="ko-KR" altLang="en-US" sz="10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백호로지스는</a:t>
            </a: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생산과 소비를 연결하는 물류 사업 분야에서 내륙 곳곳으로 </a:t>
            </a:r>
            <a:endParaRPr kumimoji="0" lang="en-US" altLang="ko-KR" sz="10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연결되는 물류의 가장 중추적인 역할인 육상운송의 원활한 공급을 위해 </a:t>
            </a:r>
            <a:endParaRPr kumimoji="0" lang="en-US" altLang="ko-KR" sz="10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화물차 운송 주선 서비스를 제공하고 있습니다</a:t>
            </a:r>
            <a:r>
              <a:rPr kumimoji="0"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eaLnBrk="1" hangingPunct="1">
              <a:lnSpc>
                <a:spcPct val="150000"/>
              </a:lnSpc>
            </a:pPr>
            <a:endParaRPr kumimoji="0" lang="en-US" altLang="ko-KR" sz="10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저희 </a:t>
            </a:r>
            <a:r>
              <a:rPr kumimoji="0" lang="ko-KR" altLang="en-US" sz="10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백호로지스는</a:t>
            </a: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최근 물가상승과 </a:t>
            </a:r>
            <a:r>
              <a:rPr kumimoji="0" lang="ko-KR" altLang="en-US" sz="10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유류비</a:t>
            </a: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상승으로 인한 화물 운송비에 대한 </a:t>
            </a:r>
            <a:endParaRPr kumimoji="0" lang="en-US" altLang="ko-KR" sz="10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고객의 부담을 최소화할 수 있도록 </a:t>
            </a:r>
            <a:r>
              <a:rPr kumimoji="0" lang="ko-KR" altLang="en-US" sz="10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물류비</a:t>
            </a: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절감과 서비스 향상을 위해 </a:t>
            </a:r>
            <a:endParaRPr kumimoji="0" lang="en-US" altLang="ko-KR" sz="10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IT </a:t>
            </a: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기술을 기반으로 비용절감과 효율성 극대화를 누릴 수 있는 서비스를 </a:t>
            </a:r>
            <a:endParaRPr kumimoji="0" lang="en-US" altLang="ko-KR" sz="10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온라인과 오프라인에서 실시하고 있습니다</a:t>
            </a:r>
            <a:r>
              <a:rPr kumimoji="0"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eaLnBrk="1" hangingPunct="1">
              <a:lnSpc>
                <a:spcPct val="150000"/>
              </a:lnSpc>
            </a:pPr>
            <a:endParaRPr kumimoji="0" lang="en-US" altLang="ko-KR" sz="10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저희 </a:t>
            </a:r>
            <a:r>
              <a:rPr kumimoji="0" lang="ko-KR" altLang="en-US" sz="10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백호로지스는</a:t>
            </a: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사람과 물류의 조화를 통한 물류서비스의 기업의 새로운 문화를 창조한다는 경영이념을 바탕으로 </a:t>
            </a:r>
            <a:r>
              <a:rPr kumimoji="0"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앞으로 변해가는 </a:t>
            </a:r>
            <a:r>
              <a:rPr kumimoji="0"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IT</a:t>
            </a: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산업과 </a:t>
            </a:r>
            <a:r>
              <a:rPr kumimoji="0" lang="ko-KR" altLang="en-US" sz="10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물류시장을</a:t>
            </a: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연계하여 보다 체계적이고</a:t>
            </a:r>
            <a:r>
              <a:rPr kumimoji="0"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능동적으로 대응함으로써 물류시장의 발전을 이끌어 가겠습니다</a:t>
            </a:r>
            <a:r>
              <a:rPr kumimoji="0" lang="en-US" altLang="ko-KR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0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고객의 입장을 최우선으로 생각하는 정직한 </a:t>
            </a:r>
            <a:r>
              <a:rPr kumimoji="0"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기업으로써 최선의 노력을 다하는 고객의 믿음직한 파트너가 되겠습니다</a:t>
            </a:r>
            <a:r>
              <a:rPr kumimoji="0"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앞으로도 저희 </a:t>
            </a:r>
            <a:r>
              <a:rPr kumimoji="0"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백</a:t>
            </a:r>
            <a:r>
              <a:rPr kumimoji="0" lang="ko-KR" altLang="en-US" sz="10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호로지스를</a:t>
            </a:r>
            <a:r>
              <a:rPr kumimoji="0"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아껴주시고</a:t>
            </a:r>
            <a:r>
              <a:rPr kumimoji="0"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많은 응원 부탁 드립니다</a:t>
            </a:r>
            <a:r>
              <a:rPr kumimoji="0"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kumimoji="0" lang="ko-KR" altLang="en-US" sz="10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076825" y="1561356"/>
            <a:ext cx="3816350" cy="377825"/>
          </a:xfrm>
          <a:prstGeom prst="rect">
            <a:avLst/>
          </a:prstGeom>
          <a:noFill/>
        </p:spPr>
        <p:txBody>
          <a:bodyPr lIns="68571" tIns="34285" rIns="68571" bIns="34285" anchor="ctr">
            <a:spAutoFit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spc="100" dirty="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Your Best Reliable Partner!  </a:t>
            </a:r>
            <a:endParaRPr kumimoji="0" lang="ko-KR" altLang="en-US" sz="2000" spc="100" dirty="0">
              <a:solidFill>
                <a:schemeClr val="accent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176" name="TextBox 24"/>
          <p:cNvSpPr txBox="1">
            <a:spLocks noChangeArrowheads="1"/>
          </p:cNvSpPr>
          <p:nvPr/>
        </p:nvSpPr>
        <p:spPr bwMode="auto">
          <a:xfrm>
            <a:off x="7092950" y="4638675"/>
            <a:ext cx="1920875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ko-KR" altLang="en-US" sz="1000" b="1" dirty="0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대표이사</a:t>
            </a:r>
            <a:r>
              <a:rPr kumimoji="0" lang="ko-KR" altLang="en-US" sz="1000" dirty="0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kumimoji="0" lang="en-US" altLang="ko-KR" sz="1000" dirty="0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0" lang="ko-KR" altLang="en-US" sz="2800" dirty="0">
                <a:solidFill>
                  <a:srgbClr val="404040"/>
                </a:solidFill>
                <a:latin typeface="휴먼매직체" panose="02030504000101010101" pitchFamily="18" charset="-127"/>
                <a:ea typeface="휴먼매직체" panose="02030504000101010101" pitchFamily="18" charset="-127"/>
                <a:cs typeface="나눔손글씨 펜"/>
              </a:rPr>
              <a:t>이 석 중</a:t>
            </a:r>
          </a:p>
        </p:txBody>
      </p:sp>
      <p:sp>
        <p:nvSpPr>
          <p:cNvPr id="10" name="TextBox 18">
            <a:extLst>
              <a:ext uri="{FF2B5EF4-FFF2-40B4-BE49-F238E27FC236}">
                <a16:creationId xmlns:a16="http://schemas.microsoft.com/office/drawing/2014/main" id="{A820E716-F40C-431E-A474-862FAB2DB1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000" y="1057300"/>
            <a:ext cx="21605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CEO </a:t>
            </a:r>
            <a:r>
              <a:rPr kumimoji="0"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인사말</a:t>
            </a: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8322D4EC-892B-4CAB-907D-F9A2F790A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1060475"/>
            <a:ext cx="2381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그룹 23">
            <a:extLst>
              <a:ext uri="{FF2B5EF4-FFF2-40B4-BE49-F238E27FC236}">
                <a16:creationId xmlns:a16="http://schemas.microsoft.com/office/drawing/2014/main" id="{40D3CDB4-E788-47FD-A502-D8550892EB1F}"/>
              </a:ext>
            </a:extLst>
          </p:cNvPr>
          <p:cNvGrpSpPr>
            <a:grpSpLocks/>
          </p:cNvGrpSpPr>
          <p:nvPr/>
        </p:nvGrpSpPr>
        <p:grpSpPr bwMode="auto">
          <a:xfrm>
            <a:off x="306388" y="1325587"/>
            <a:ext cx="8459787" cy="92075"/>
            <a:chOff x="306040" y="1326435"/>
            <a:chExt cx="8460000" cy="90905"/>
          </a:xfrm>
        </p:grpSpPr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3F3068CC-40A5-41D5-8764-CFECB595477D}"/>
                </a:ext>
              </a:extLst>
            </p:cNvPr>
            <p:cNvSpPr/>
            <p:nvPr/>
          </p:nvSpPr>
          <p:spPr>
            <a:xfrm>
              <a:off x="306040" y="1400100"/>
              <a:ext cx="8460000" cy="172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5" name="이등변 삼각형 14">
              <a:extLst>
                <a:ext uri="{FF2B5EF4-FFF2-40B4-BE49-F238E27FC236}">
                  <a16:creationId xmlns:a16="http://schemas.microsoft.com/office/drawing/2014/main" id="{691C4F1A-7603-450C-A0C7-13B1D8105AF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6841" y="1326435"/>
              <a:ext cx="82552" cy="72097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sp>
        <p:nvSpPr>
          <p:cNvPr id="17" name="텍스트 개체 틀 1">
            <a:extLst>
              <a:ext uri="{FF2B5EF4-FFF2-40B4-BE49-F238E27FC236}">
                <a16:creationId xmlns:a16="http://schemas.microsoft.com/office/drawing/2014/main" id="{38C953C6-67C2-481C-A730-C38199759B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9238" y="409228"/>
            <a:ext cx="4970463" cy="36189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1. </a:t>
            </a:r>
            <a:r>
              <a:rPr lang="ko-KR" altLang="en-US" dirty="0"/>
              <a:t>회사개요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6146F35-99A5-4B3F-975D-1204FDB96A3E}"/>
              </a:ext>
            </a:extLst>
          </p:cNvPr>
          <p:cNvSpPr/>
          <p:nvPr/>
        </p:nvSpPr>
        <p:spPr>
          <a:xfrm>
            <a:off x="1907704" y="447085"/>
            <a:ext cx="2358310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solidFill>
                  <a:prstClr val="white">
                    <a:lumMod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Company Introduction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solidFill>
                <a:prstClr val="white">
                  <a:lumMod val="75000"/>
                </a:prst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바닥글 개체 틀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ko-KR" dirty="0"/>
              <a:t>Copyright ⓒ 2020. BEAKHO LOGIS</a:t>
            </a:r>
            <a:r>
              <a:rPr lang="ko-KR" altLang="en-US" dirty="0"/>
              <a:t> </a:t>
            </a:r>
            <a:r>
              <a:rPr lang="en-US" altLang="ko-KR" dirty="0"/>
              <a:t>Co., Ltd. All right reserved</a:t>
            </a:r>
            <a:endParaRPr lang="ko-KR" altLang="en-US" dirty="0"/>
          </a:p>
        </p:txBody>
      </p:sp>
      <p:sp>
        <p:nvSpPr>
          <p:cNvPr id="13316" name="슬라이드 번호 개체 틀 1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05E236FA-56B5-4967-AA73-35A61C4BE70E}" type="slidenum">
              <a:rPr kumimoji="0" lang="ko-KR" altLang="en-US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5</a:t>
            </a:fld>
            <a:endParaRPr kumimoji="0" lang="en-US" altLang="ko-KR">
              <a:solidFill>
                <a:srgbClr val="40404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573" y="1570672"/>
            <a:ext cx="2674286" cy="367819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" t="3422" b="6246"/>
          <a:stretch/>
        </p:blipFill>
        <p:spPr>
          <a:xfrm>
            <a:off x="3131840" y="1570167"/>
            <a:ext cx="2809884" cy="36792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18">
            <a:extLst>
              <a:ext uri="{FF2B5EF4-FFF2-40B4-BE49-F238E27FC236}">
                <a16:creationId xmlns:a16="http://schemas.microsoft.com/office/drawing/2014/main" id="{45E8FD1A-C10B-4B37-892F-692BA45D19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000" y="1057300"/>
            <a:ext cx="21605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라이센스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693A682F-83B8-4282-B67B-1FB2BE6AC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1060475"/>
            <a:ext cx="2381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그룹 23">
            <a:extLst>
              <a:ext uri="{FF2B5EF4-FFF2-40B4-BE49-F238E27FC236}">
                <a16:creationId xmlns:a16="http://schemas.microsoft.com/office/drawing/2014/main" id="{8D942C7D-24D4-435A-AF16-35CE8EC8ED89}"/>
              </a:ext>
            </a:extLst>
          </p:cNvPr>
          <p:cNvGrpSpPr>
            <a:grpSpLocks/>
          </p:cNvGrpSpPr>
          <p:nvPr/>
        </p:nvGrpSpPr>
        <p:grpSpPr bwMode="auto">
          <a:xfrm>
            <a:off x="306388" y="1325587"/>
            <a:ext cx="8459787" cy="92075"/>
            <a:chOff x="306040" y="1326435"/>
            <a:chExt cx="8460000" cy="90905"/>
          </a:xfrm>
        </p:grpSpPr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2496B893-78A3-4AA3-BB46-48C143C209F5}"/>
                </a:ext>
              </a:extLst>
            </p:cNvPr>
            <p:cNvSpPr/>
            <p:nvPr/>
          </p:nvSpPr>
          <p:spPr>
            <a:xfrm>
              <a:off x="306040" y="1400100"/>
              <a:ext cx="8460000" cy="172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3" name="이등변 삼각형 12">
              <a:extLst>
                <a:ext uri="{FF2B5EF4-FFF2-40B4-BE49-F238E27FC236}">
                  <a16:creationId xmlns:a16="http://schemas.microsoft.com/office/drawing/2014/main" id="{B238DA03-99EC-4F16-ADEF-AE42FD1ED66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6841" y="1326435"/>
              <a:ext cx="82552" cy="72097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sp>
        <p:nvSpPr>
          <p:cNvPr id="14" name="텍스트 개체 틀 1">
            <a:extLst>
              <a:ext uri="{FF2B5EF4-FFF2-40B4-BE49-F238E27FC236}">
                <a16:creationId xmlns:a16="http://schemas.microsoft.com/office/drawing/2014/main" id="{89B25ED3-CC31-436A-995D-CAEBFF9C172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9238" y="409228"/>
            <a:ext cx="4970463" cy="36189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1. </a:t>
            </a:r>
            <a:r>
              <a:rPr lang="ko-KR" altLang="en-US" dirty="0"/>
              <a:t>회사개요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732CA8E-B612-489D-A5EE-1BA959177FF9}"/>
              </a:ext>
            </a:extLst>
          </p:cNvPr>
          <p:cNvSpPr/>
          <p:nvPr/>
        </p:nvSpPr>
        <p:spPr>
          <a:xfrm>
            <a:off x="1907704" y="447085"/>
            <a:ext cx="2358310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solidFill>
                  <a:prstClr val="white">
                    <a:lumMod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Company Introduction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solidFill>
                <a:prstClr val="white">
                  <a:lumMod val="75000"/>
                </a:prst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656" y="1575891"/>
            <a:ext cx="2674800" cy="367889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572497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직선 연결선 50"/>
          <p:cNvCxnSpPr/>
          <p:nvPr/>
        </p:nvCxnSpPr>
        <p:spPr>
          <a:xfrm>
            <a:off x="1006475" y="3043312"/>
            <a:ext cx="0" cy="86360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>
            <a:off x="4238625" y="3043312"/>
            <a:ext cx="0" cy="504825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꺾인 연결선 43"/>
          <p:cNvCxnSpPr/>
          <p:nvPr/>
        </p:nvCxnSpPr>
        <p:spPr>
          <a:xfrm rot="5400000" flipH="1" flipV="1">
            <a:off x="1025526" y="3738637"/>
            <a:ext cx="11112" cy="763587"/>
          </a:xfrm>
          <a:prstGeom prst="bentConnector3">
            <a:avLst>
              <a:gd name="adj1" fmla="val 180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꺾인 연결선 44"/>
          <p:cNvCxnSpPr/>
          <p:nvPr/>
        </p:nvCxnSpPr>
        <p:spPr>
          <a:xfrm rot="5400000" flipH="1" flipV="1">
            <a:off x="2650332" y="3739431"/>
            <a:ext cx="11112" cy="762000"/>
          </a:xfrm>
          <a:prstGeom prst="bentConnector3">
            <a:avLst>
              <a:gd name="adj1" fmla="val 180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249238" y="409228"/>
            <a:ext cx="4970463" cy="36189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2. </a:t>
            </a:r>
            <a:r>
              <a:rPr lang="ko-KR" altLang="en-US" dirty="0"/>
              <a:t>조직구성</a:t>
            </a:r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ko-KR" dirty="0"/>
              <a:t>Copyright ⓒ 2020. BEAKHO LOGIS</a:t>
            </a:r>
            <a:r>
              <a:rPr lang="ko-KR" altLang="en-US" dirty="0"/>
              <a:t> </a:t>
            </a:r>
            <a:r>
              <a:rPr lang="en-US" altLang="ko-KR" dirty="0"/>
              <a:t>Co., Ltd. All right reserved</a:t>
            </a:r>
            <a:endParaRPr lang="ko-KR" altLang="en-US" dirty="0"/>
          </a:p>
        </p:txBody>
      </p:sp>
      <p:sp>
        <p:nvSpPr>
          <p:cNvPr id="10248" name="슬라이드 번호 개체 틀 1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18CDD83D-8BA7-42B6-90B3-92499EF1FFF5}" type="slidenum">
              <a:rPr kumimoji="0" lang="ko-KR" altLang="en-US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6</a:t>
            </a:fld>
            <a:endParaRPr kumimoji="0" lang="en-US" altLang="ko-KR">
              <a:solidFill>
                <a:srgbClr val="40404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907704" y="447085"/>
            <a:ext cx="1441392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solidFill>
                  <a:prstClr val="white">
                    <a:lumMod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Organization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solidFill>
                <a:prstClr val="white">
                  <a:lumMod val="75000"/>
                </a:prst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250" name="TextBox 18"/>
          <p:cNvSpPr txBox="1">
            <a:spLocks noChangeArrowheads="1"/>
          </p:cNvSpPr>
          <p:nvPr/>
        </p:nvSpPr>
        <p:spPr bwMode="auto">
          <a:xfrm>
            <a:off x="508000" y="1057300"/>
            <a:ext cx="21605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ko-KR" altLang="en-US" sz="1200" b="1">
                <a:latin typeface="나눔고딕" panose="020D0604000000000000" pitchFamily="50" charset="-127"/>
                <a:ea typeface="나눔고딕" panose="020D0604000000000000" pitchFamily="50" charset="-127"/>
              </a:rPr>
              <a:t>조직도</a:t>
            </a:r>
          </a:p>
        </p:txBody>
      </p:sp>
      <p:grpSp>
        <p:nvGrpSpPr>
          <p:cNvPr id="10251" name="그룹 23"/>
          <p:cNvGrpSpPr>
            <a:grpSpLocks/>
          </p:cNvGrpSpPr>
          <p:nvPr/>
        </p:nvGrpSpPr>
        <p:grpSpPr bwMode="auto">
          <a:xfrm>
            <a:off x="306388" y="1325587"/>
            <a:ext cx="8459787" cy="92075"/>
            <a:chOff x="306040" y="1326435"/>
            <a:chExt cx="8460000" cy="90905"/>
          </a:xfrm>
        </p:grpSpPr>
        <p:sp>
          <p:nvSpPr>
            <p:cNvPr id="21" name="직사각형 20"/>
            <p:cNvSpPr/>
            <p:nvPr/>
          </p:nvSpPr>
          <p:spPr>
            <a:xfrm>
              <a:off x="306040" y="1400100"/>
              <a:ext cx="8460000" cy="172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23" name="이등변 삼각형 22"/>
            <p:cNvSpPr>
              <a:spLocks noChangeAspect="1"/>
            </p:cNvSpPr>
            <p:nvPr/>
          </p:nvSpPr>
          <p:spPr>
            <a:xfrm>
              <a:off x="356841" y="1326435"/>
              <a:ext cx="82552" cy="72097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pic>
        <p:nvPicPr>
          <p:cNvPr id="102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7300"/>
            <a:ext cx="2571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2" name="직선 연결선 31"/>
          <p:cNvCxnSpPr/>
          <p:nvPr/>
        </p:nvCxnSpPr>
        <p:spPr>
          <a:xfrm>
            <a:off x="2654300" y="2276550"/>
            <a:ext cx="0" cy="162083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직사각형 64"/>
          <p:cNvSpPr/>
          <p:nvPr/>
        </p:nvSpPr>
        <p:spPr>
          <a:xfrm>
            <a:off x="2133600" y="2278137"/>
            <a:ext cx="1036638" cy="374650"/>
          </a:xfrm>
          <a:prstGeom prst="round2SameRect">
            <a:avLst/>
          </a:prstGeom>
          <a:solidFill>
            <a:schemeClr val="accent3"/>
          </a:solidFill>
          <a:ln w="12700">
            <a:solidFill>
              <a:schemeClr val="bg1">
                <a:lumMod val="8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b="1" dirty="0">
                <a:solidFill>
                  <a:schemeClr val="tx1"/>
                </a:solidFill>
              </a:rPr>
              <a:t>대표이사</a:t>
            </a:r>
            <a:endParaRPr kumimoji="0" lang="ko-KR" altLang="en-US" sz="1000" b="1" dirty="0">
              <a:solidFill>
                <a:schemeClr val="tx1"/>
              </a:solidFill>
              <a:latin typeface="+mj-lt"/>
              <a:ea typeface="HY헤드라인M" pitchFamily="18" charset="-127"/>
            </a:endParaRPr>
          </a:p>
        </p:txBody>
      </p:sp>
      <p:sp>
        <p:nvSpPr>
          <p:cNvPr id="34" name="직사각형 71"/>
          <p:cNvSpPr/>
          <p:nvPr/>
        </p:nvSpPr>
        <p:spPr>
          <a:xfrm>
            <a:off x="515938" y="3360812"/>
            <a:ext cx="1036637" cy="376238"/>
          </a:xfrm>
          <a:prstGeom prst="round2SameRect">
            <a:avLst/>
          </a:prstGeom>
          <a:solidFill>
            <a:schemeClr val="accent6"/>
          </a:solidFill>
          <a:ln w="12700">
            <a:solidFill>
              <a:schemeClr val="bg1">
                <a:lumMod val="8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b="1" dirty="0">
                <a:solidFill>
                  <a:schemeClr val="tx1"/>
                </a:solidFill>
              </a:rPr>
              <a:t>영업</a:t>
            </a:r>
            <a:endParaRPr kumimoji="0" lang="ko-KR" altLang="en-US" sz="1000" b="1" dirty="0">
              <a:solidFill>
                <a:schemeClr val="tx1"/>
              </a:solidFill>
              <a:latin typeface="+mj-lt"/>
              <a:ea typeface="HY헤드라인M" pitchFamily="18" charset="-127"/>
            </a:endParaRPr>
          </a:p>
        </p:txBody>
      </p:sp>
      <p:sp>
        <p:nvSpPr>
          <p:cNvPr id="35" name="직사각형 73"/>
          <p:cNvSpPr/>
          <p:nvPr/>
        </p:nvSpPr>
        <p:spPr>
          <a:xfrm>
            <a:off x="2141538" y="3360812"/>
            <a:ext cx="1036637" cy="376238"/>
          </a:xfrm>
          <a:prstGeom prst="round2SameRect">
            <a:avLst/>
          </a:prstGeom>
          <a:solidFill>
            <a:schemeClr val="accent6"/>
          </a:solidFill>
          <a:ln w="12700">
            <a:solidFill>
              <a:schemeClr val="bg1">
                <a:lumMod val="8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b="1" dirty="0">
                <a:solidFill>
                  <a:schemeClr val="tx1"/>
                </a:solidFill>
              </a:rPr>
              <a:t>관리</a:t>
            </a:r>
            <a:endParaRPr kumimoji="0" lang="ko-KR" altLang="en-US" sz="1000" b="1" dirty="0">
              <a:solidFill>
                <a:schemeClr val="tx1"/>
              </a:solidFill>
              <a:latin typeface="+mj-lt"/>
              <a:ea typeface="HY헤드라인M" pitchFamily="18" charset="-127"/>
            </a:endParaRPr>
          </a:p>
        </p:txBody>
      </p:sp>
      <p:sp>
        <p:nvSpPr>
          <p:cNvPr id="36" name="직사각형 76"/>
          <p:cNvSpPr/>
          <p:nvPr/>
        </p:nvSpPr>
        <p:spPr>
          <a:xfrm>
            <a:off x="3749675" y="3360812"/>
            <a:ext cx="1036638" cy="376238"/>
          </a:xfrm>
          <a:prstGeom prst="round2SameRect">
            <a:avLst/>
          </a:prstGeom>
          <a:solidFill>
            <a:schemeClr val="accent6"/>
          </a:solidFill>
          <a:ln w="12700">
            <a:solidFill>
              <a:schemeClr val="bg1">
                <a:lumMod val="8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b="1" dirty="0">
                <a:solidFill>
                  <a:schemeClr val="tx1"/>
                </a:solidFill>
              </a:rPr>
              <a:t>차주</a:t>
            </a:r>
          </a:p>
        </p:txBody>
      </p:sp>
      <p:graphicFrame>
        <p:nvGraphicFramePr>
          <p:cNvPr id="47" name="표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7194476"/>
              </p:ext>
            </p:extLst>
          </p:nvPr>
        </p:nvGraphicFramePr>
        <p:xfrm>
          <a:off x="5003800" y="2252737"/>
          <a:ext cx="3600450" cy="2298704"/>
        </p:xfrm>
        <a:graphic>
          <a:graphicData uri="http://schemas.openxmlformats.org/drawingml/2006/table">
            <a:tbl>
              <a:tblPr/>
              <a:tblGrid>
                <a:gridCol w="900113">
                  <a:extLst>
                    <a:ext uri="{9D8B030D-6E8A-4147-A177-3AD203B41FA5}">
                      <a16:colId xmlns:a16="http://schemas.microsoft.com/office/drawing/2014/main" val="2518701946"/>
                    </a:ext>
                  </a:extLst>
                </a:gridCol>
                <a:gridCol w="900112">
                  <a:extLst>
                    <a:ext uri="{9D8B030D-6E8A-4147-A177-3AD203B41FA5}">
                      <a16:colId xmlns:a16="http://schemas.microsoft.com/office/drawing/2014/main" val="3124275654"/>
                    </a:ext>
                  </a:extLst>
                </a:gridCol>
                <a:gridCol w="1800225">
                  <a:extLst>
                    <a:ext uri="{9D8B030D-6E8A-4147-A177-3AD203B41FA5}">
                      <a16:colId xmlns:a16="http://schemas.microsoft.com/office/drawing/2014/main" val="2155616454"/>
                    </a:ext>
                  </a:extLst>
                </a:gridCol>
              </a:tblGrid>
              <a:tr h="287338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부서</a:t>
                      </a: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2024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(8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기준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722459"/>
                  </a:ext>
                </a:extLst>
              </a:tr>
              <a:tr h="287338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총괄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대표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0384054"/>
                  </a:ext>
                </a:extLst>
              </a:tr>
              <a:tr h="28733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물류영업</a:t>
                      </a: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물류영업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0566279"/>
                  </a:ext>
                </a:extLst>
              </a:tr>
              <a:tr h="2873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마케팅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6406286"/>
                  </a:ext>
                </a:extLst>
              </a:tr>
              <a:tr h="28733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관리</a:t>
                      </a: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경영지원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endParaRPr kumimoji="0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5715986"/>
                  </a:ext>
                </a:extLst>
              </a:tr>
              <a:tr h="2873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고객관리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756378"/>
                  </a:ext>
                </a:extLst>
              </a:tr>
              <a:tr h="287338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차주</a:t>
                      </a: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endParaRPr kumimoji="0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346136"/>
                  </a:ext>
                </a:extLst>
              </a:tr>
              <a:tr h="287338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합계</a:t>
                      </a: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34</a:t>
                      </a:r>
                      <a:endParaRPr kumimoji="0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7620284"/>
                  </a:ext>
                </a:extLst>
              </a:tr>
            </a:tbl>
          </a:graphicData>
        </a:graphic>
      </p:graphicFrame>
      <p:sp>
        <p:nvSpPr>
          <p:cNvPr id="38" name="직사각형 78"/>
          <p:cNvSpPr/>
          <p:nvPr/>
        </p:nvSpPr>
        <p:spPr>
          <a:xfrm>
            <a:off x="311150" y="4124400"/>
            <a:ext cx="674688" cy="312737"/>
          </a:xfrm>
          <a:prstGeom prst="round2Same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bg1">
                <a:lumMod val="8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900" dirty="0">
                <a:solidFill>
                  <a:prstClr val="black"/>
                </a:solidFill>
              </a:rPr>
              <a:t>물류영업</a:t>
            </a:r>
            <a:endParaRPr kumimoji="0" lang="ko-KR" altLang="en-US" sz="900" dirty="0">
              <a:solidFill>
                <a:schemeClr val="tx1"/>
              </a:solidFill>
              <a:latin typeface="+mj-lt"/>
              <a:ea typeface="HY헤드라인M" pitchFamily="18" charset="-127"/>
            </a:endParaRPr>
          </a:p>
        </p:txBody>
      </p:sp>
      <p:sp>
        <p:nvSpPr>
          <p:cNvPr id="39" name="직사각형 79"/>
          <p:cNvSpPr/>
          <p:nvPr/>
        </p:nvSpPr>
        <p:spPr>
          <a:xfrm>
            <a:off x="1076325" y="4124400"/>
            <a:ext cx="676275" cy="312737"/>
          </a:xfrm>
          <a:prstGeom prst="round2Same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bg1">
                <a:lumMod val="8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900" dirty="0">
                <a:solidFill>
                  <a:prstClr val="black"/>
                </a:solidFill>
              </a:rPr>
              <a:t>마케팅</a:t>
            </a:r>
            <a:endParaRPr kumimoji="0" lang="ko-KR" altLang="en-US" sz="900" dirty="0">
              <a:solidFill>
                <a:schemeClr val="tx1"/>
              </a:solidFill>
              <a:latin typeface="+mj-lt"/>
              <a:ea typeface="HY헤드라인M" pitchFamily="18" charset="-127"/>
            </a:endParaRPr>
          </a:p>
        </p:txBody>
      </p:sp>
      <p:sp>
        <p:nvSpPr>
          <p:cNvPr id="40" name="직사각형 80"/>
          <p:cNvSpPr/>
          <p:nvPr/>
        </p:nvSpPr>
        <p:spPr>
          <a:xfrm>
            <a:off x="1936750" y="4124400"/>
            <a:ext cx="676275" cy="312737"/>
          </a:xfrm>
          <a:prstGeom prst="round2Same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bg1">
                <a:lumMod val="8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900" dirty="0">
                <a:solidFill>
                  <a:prstClr val="black"/>
                </a:solidFill>
              </a:rPr>
              <a:t>경영지원</a:t>
            </a:r>
          </a:p>
        </p:txBody>
      </p:sp>
      <p:sp>
        <p:nvSpPr>
          <p:cNvPr id="41" name="직사각형 81"/>
          <p:cNvSpPr/>
          <p:nvPr/>
        </p:nvSpPr>
        <p:spPr>
          <a:xfrm>
            <a:off x="2695575" y="4124400"/>
            <a:ext cx="676275" cy="312737"/>
          </a:xfrm>
          <a:prstGeom prst="round2Same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bg1">
                <a:lumMod val="8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900" dirty="0">
                <a:solidFill>
                  <a:prstClr val="black"/>
                </a:solidFill>
              </a:rPr>
              <a:t>고객관리</a:t>
            </a:r>
          </a:p>
        </p:txBody>
      </p:sp>
      <p:cxnSp>
        <p:nvCxnSpPr>
          <p:cNvPr id="50" name="직선 연결선 49"/>
          <p:cNvCxnSpPr/>
          <p:nvPr/>
        </p:nvCxnSpPr>
        <p:spPr>
          <a:xfrm rot="5400000">
            <a:off x="2628107" y="1423268"/>
            <a:ext cx="0" cy="324008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92" name="직사각형 53"/>
          <p:cNvSpPr>
            <a:spLocks noChangeArrowheads="1"/>
          </p:cNvSpPr>
          <p:nvPr/>
        </p:nvSpPr>
        <p:spPr bwMode="auto">
          <a:xfrm>
            <a:off x="8143875" y="2065412"/>
            <a:ext cx="53181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kumimoji="0" lang="ko-KR" altLang="en-US" sz="800">
                <a:latin typeface="나눔고딕" panose="020D0604000000000000" pitchFamily="50" charset="-127"/>
                <a:ea typeface="나눔고딕" panose="020D0604000000000000" pitchFamily="50" charset="-127"/>
              </a:rPr>
              <a:t>단위</a:t>
            </a:r>
            <a:r>
              <a:rPr kumimoji="0" lang="en-US" altLang="ko-KR" sz="80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kumimoji="0" lang="ko-KR" altLang="en-US" sz="800">
                <a:latin typeface="나눔고딕" panose="020D0604000000000000" pitchFamily="50" charset="-127"/>
                <a:ea typeface="나눔고딕" panose="020D0604000000000000" pitchFamily="50" charset="-127"/>
              </a:rPr>
              <a:t>명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476"/>
          <a:stretch>
            <a:fillRect/>
          </a:stretch>
        </p:blipFill>
        <p:spPr bwMode="auto">
          <a:xfrm>
            <a:off x="4788024" y="1669356"/>
            <a:ext cx="3987676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249609" y="388591"/>
            <a:ext cx="4970463" cy="36189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3. </a:t>
            </a:r>
            <a:r>
              <a:rPr lang="ko-KR" altLang="en-US" dirty="0"/>
              <a:t>사업분야</a:t>
            </a:r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ko-KR" dirty="0"/>
              <a:t>Copyright ⓒ 2020. BEAKHO LOGIS</a:t>
            </a:r>
            <a:r>
              <a:rPr lang="ko-KR" altLang="en-US" dirty="0"/>
              <a:t> </a:t>
            </a:r>
            <a:r>
              <a:rPr lang="en-US" altLang="ko-KR" dirty="0"/>
              <a:t>Co., Ltd. All right reserved</a:t>
            </a:r>
            <a:endParaRPr lang="ko-KR" altLang="en-US" dirty="0"/>
          </a:p>
        </p:txBody>
      </p:sp>
      <p:sp>
        <p:nvSpPr>
          <p:cNvPr id="9221" name="슬라이드 번호 개체 틀 1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CA14B13A-4371-49E1-8585-B86141056831}" type="slidenum">
              <a:rPr kumimoji="0" lang="ko-KR" altLang="en-US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7</a:t>
            </a:fld>
            <a:endParaRPr kumimoji="0" lang="en-US" altLang="ko-KR">
              <a:solidFill>
                <a:srgbClr val="40404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907704" y="447085"/>
            <a:ext cx="1541804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solidFill>
                  <a:prstClr val="white">
                    <a:lumMod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Business Area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solidFill>
                <a:prstClr val="white">
                  <a:lumMod val="75000"/>
                </a:prst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223" name="TextBox 18"/>
          <p:cNvSpPr txBox="1">
            <a:spLocks noChangeArrowheads="1"/>
          </p:cNvSpPr>
          <p:nvPr/>
        </p:nvSpPr>
        <p:spPr bwMode="auto">
          <a:xfrm>
            <a:off x="508000" y="1057300"/>
            <a:ext cx="21605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서비스 개요</a:t>
            </a:r>
          </a:p>
        </p:txBody>
      </p:sp>
      <p:pic>
        <p:nvPicPr>
          <p:cNvPr id="92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1060475"/>
            <a:ext cx="2381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5" name="그룹 23"/>
          <p:cNvGrpSpPr>
            <a:grpSpLocks/>
          </p:cNvGrpSpPr>
          <p:nvPr/>
        </p:nvGrpSpPr>
        <p:grpSpPr bwMode="auto">
          <a:xfrm>
            <a:off x="306388" y="1325587"/>
            <a:ext cx="8459787" cy="92075"/>
            <a:chOff x="306040" y="1326435"/>
            <a:chExt cx="8460000" cy="90905"/>
          </a:xfrm>
        </p:grpSpPr>
        <p:sp>
          <p:nvSpPr>
            <p:cNvPr id="21" name="직사각형 20"/>
            <p:cNvSpPr/>
            <p:nvPr/>
          </p:nvSpPr>
          <p:spPr>
            <a:xfrm>
              <a:off x="306040" y="1400100"/>
              <a:ext cx="8460000" cy="172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23" name="이등변 삼각형 22"/>
            <p:cNvSpPr>
              <a:spLocks noChangeAspect="1"/>
            </p:cNvSpPr>
            <p:nvPr/>
          </p:nvSpPr>
          <p:spPr>
            <a:xfrm>
              <a:off x="356841" y="1326435"/>
              <a:ext cx="82552" cy="72097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sp>
        <p:nvSpPr>
          <p:cNvPr id="3" name="직사각형 2"/>
          <p:cNvSpPr/>
          <p:nvPr/>
        </p:nvSpPr>
        <p:spPr>
          <a:xfrm>
            <a:off x="306388" y="1661418"/>
            <a:ext cx="8459787" cy="900113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227" name="직사각형 3"/>
          <p:cNvSpPr>
            <a:spLocks noChangeArrowheads="1"/>
          </p:cNvSpPr>
          <p:nvPr/>
        </p:nvSpPr>
        <p:spPr bwMode="auto">
          <a:xfrm>
            <a:off x="354013" y="1729681"/>
            <a:ext cx="163671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ko-KR" altLang="en-US" sz="1100" b="1">
                <a:latin typeface="나눔고딕" panose="020D0604000000000000" pitchFamily="50" charset="-127"/>
                <a:ea typeface="나눔고딕" panose="020D0604000000000000" pitchFamily="50" charset="-127"/>
              </a:rPr>
              <a:t>화물 자동차 운송 서비스</a:t>
            </a:r>
            <a:endParaRPr kumimoji="0" lang="ko-KR" altLang="en-US" sz="110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228" name="직사각형 36"/>
          <p:cNvSpPr>
            <a:spLocks noChangeArrowheads="1"/>
          </p:cNvSpPr>
          <p:nvPr/>
        </p:nvSpPr>
        <p:spPr bwMode="auto">
          <a:xfrm>
            <a:off x="341313" y="2017018"/>
            <a:ext cx="4305300" cy="50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ko-KR" altLang="en-US" sz="900" dirty="0">
                <a:solidFill>
                  <a:srgbClr val="59595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저희 </a:t>
            </a:r>
            <a:r>
              <a:rPr kumimoji="0" lang="ko-KR" altLang="en-US" sz="900" dirty="0" err="1">
                <a:solidFill>
                  <a:srgbClr val="59595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백호로지스는</a:t>
            </a:r>
            <a:r>
              <a:rPr kumimoji="0" lang="ko-KR" altLang="en-US" sz="900" dirty="0">
                <a:solidFill>
                  <a:srgbClr val="59595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수출입 및 국내 화물의 </a:t>
            </a:r>
            <a:r>
              <a:rPr kumimoji="0" lang="en-US" altLang="ko-KR" sz="900" dirty="0">
                <a:solidFill>
                  <a:srgbClr val="59595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PICK-UP/DELIVERY, </a:t>
            </a:r>
            <a:r>
              <a:rPr kumimoji="0" lang="ko-KR" altLang="en-US" sz="900" dirty="0">
                <a:solidFill>
                  <a:srgbClr val="59595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하역 등 </a:t>
            </a:r>
            <a:endParaRPr kumimoji="0" lang="en-US" altLang="ko-KR" sz="900" dirty="0">
              <a:solidFill>
                <a:srgbClr val="595959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900" dirty="0">
                <a:solidFill>
                  <a:srgbClr val="59595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화주의 편의를 먼저 생각하여 신속하고</a:t>
            </a:r>
            <a:r>
              <a:rPr kumimoji="0" lang="en-US" altLang="ko-KR" sz="900" dirty="0">
                <a:solidFill>
                  <a:srgbClr val="59595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kumimoji="0" lang="ko-KR" altLang="en-US" sz="900" dirty="0">
                <a:solidFill>
                  <a:srgbClr val="59595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정확한 화물운송주선 서비스를 제공합니다</a:t>
            </a:r>
            <a:r>
              <a:rPr kumimoji="0" lang="en-US" altLang="ko-KR" sz="900" dirty="0">
                <a:solidFill>
                  <a:srgbClr val="59595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kumimoji="0" lang="ko-KR" altLang="en-US" sz="900" dirty="0">
                <a:solidFill>
                  <a:srgbClr val="595959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</a:p>
        </p:txBody>
      </p:sp>
      <p:sp>
        <p:nvSpPr>
          <p:cNvPr id="5" name="줄무늬가 있는 오른쪽 화살표 4"/>
          <p:cNvSpPr/>
          <p:nvPr/>
        </p:nvSpPr>
        <p:spPr>
          <a:xfrm>
            <a:off x="1935163" y="3679825"/>
            <a:ext cx="720725" cy="287338"/>
          </a:xfrm>
          <a:prstGeom prst="stripedRightArrow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230" name="직사각형 5"/>
          <p:cNvSpPr>
            <a:spLocks noChangeArrowheads="1"/>
          </p:cNvSpPr>
          <p:nvPr/>
        </p:nvSpPr>
        <p:spPr bwMode="auto">
          <a:xfrm>
            <a:off x="2546350" y="4297363"/>
            <a:ext cx="25304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kumimoji="0"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IT </a:t>
            </a:r>
            <a:r>
              <a:rPr kumimoji="0"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물류 시스템</a:t>
            </a:r>
            <a:endParaRPr kumimoji="0"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 eaLnBrk="1" hangingPunct="1">
              <a:lnSpc>
                <a:spcPct val="150000"/>
              </a:lnSpc>
            </a:pPr>
            <a:r>
              <a:rPr kumimoji="0"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0"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화주 화물 배송 주문 </a:t>
            </a:r>
            <a:r>
              <a:rPr kumimoji="0"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kumimoji="0" lang="ko-KR" altLang="en-US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화물 차주 배송 연결</a:t>
            </a:r>
            <a:r>
              <a:rPr kumimoji="0" lang="en-US" altLang="ko-KR" sz="1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0" lang="ko-KR" altLang="en-US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923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436938"/>
            <a:ext cx="7810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436938"/>
            <a:ext cx="6667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33" name="그룹 7"/>
          <p:cNvGrpSpPr>
            <a:grpSpLocks/>
          </p:cNvGrpSpPr>
          <p:nvPr/>
        </p:nvGrpSpPr>
        <p:grpSpPr bwMode="auto">
          <a:xfrm>
            <a:off x="2963863" y="3289300"/>
            <a:ext cx="1476375" cy="1079500"/>
            <a:chOff x="2834784" y="3217540"/>
            <a:chExt cx="1476556" cy="1080000"/>
          </a:xfrm>
        </p:grpSpPr>
        <p:pic>
          <p:nvPicPr>
            <p:cNvPr id="9241" name="Picture 1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4784" y="3217540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2" name="Picture 9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2313" y="3364578"/>
              <a:ext cx="439027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234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3975" y="3355975"/>
            <a:ext cx="7143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줄무늬가 있는 오른쪽 화살표 48"/>
          <p:cNvSpPr/>
          <p:nvPr/>
        </p:nvSpPr>
        <p:spPr>
          <a:xfrm>
            <a:off x="4716463" y="3684588"/>
            <a:ext cx="719137" cy="288925"/>
          </a:xfrm>
          <a:prstGeom prst="stripedRightArrow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53" name="줄무늬가 있는 오른쪽 화살표 52"/>
          <p:cNvSpPr/>
          <p:nvPr/>
        </p:nvSpPr>
        <p:spPr>
          <a:xfrm>
            <a:off x="6804025" y="3673475"/>
            <a:ext cx="720725" cy="288925"/>
          </a:xfrm>
          <a:prstGeom prst="stripedRightArrow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237" name="직사각형 59"/>
          <p:cNvSpPr>
            <a:spLocks noChangeArrowheads="1"/>
          </p:cNvSpPr>
          <p:nvPr/>
        </p:nvSpPr>
        <p:spPr bwMode="auto">
          <a:xfrm>
            <a:off x="944563" y="3541713"/>
            <a:ext cx="57880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en-US" altLang="ko-KR" sz="3600" b="1" dirty="0">
                <a:solidFill>
                  <a:schemeClr val="accent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{                                         }</a:t>
            </a:r>
            <a:endParaRPr kumimoji="0" lang="ko-KR" altLang="en-US" sz="3600" b="1" dirty="0">
              <a:solidFill>
                <a:schemeClr val="accent2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238" name="직사각형 60"/>
          <p:cNvSpPr>
            <a:spLocks noChangeArrowheads="1"/>
          </p:cNvSpPr>
          <p:nvPr/>
        </p:nvSpPr>
        <p:spPr bwMode="auto">
          <a:xfrm>
            <a:off x="1374775" y="3201988"/>
            <a:ext cx="4254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kumimoji="0" lang="ko-KR" altLang="en-US" sz="1000" b="1">
                <a:latin typeface="나눔고딕" panose="020D0604000000000000" pitchFamily="50" charset="-127"/>
                <a:ea typeface="나눔고딕" panose="020D0604000000000000" pitchFamily="50" charset="-127"/>
              </a:rPr>
              <a:t>화주</a:t>
            </a:r>
          </a:p>
        </p:txBody>
      </p:sp>
      <p:sp>
        <p:nvSpPr>
          <p:cNvPr id="9239" name="직사각형 61"/>
          <p:cNvSpPr>
            <a:spLocks noChangeArrowheads="1"/>
          </p:cNvSpPr>
          <p:nvPr/>
        </p:nvSpPr>
        <p:spPr bwMode="auto">
          <a:xfrm>
            <a:off x="3325813" y="3152775"/>
            <a:ext cx="7794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kumimoji="0" lang="ko-KR" altLang="en-US" sz="1000" b="1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백호로지스</a:t>
            </a:r>
          </a:p>
        </p:txBody>
      </p:sp>
      <p:sp>
        <p:nvSpPr>
          <p:cNvPr id="9240" name="직사각형 62"/>
          <p:cNvSpPr>
            <a:spLocks noChangeArrowheads="1"/>
          </p:cNvSpPr>
          <p:nvPr/>
        </p:nvSpPr>
        <p:spPr bwMode="auto">
          <a:xfrm>
            <a:off x="5802313" y="3171825"/>
            <a:ext cx="4254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kumimoji="0" lang="ko-KR" altLang="en-US" sz="1000" b="1">
                <a:latin typeface="나눔고딕" panose="020D0604000000000000" pitchFamily="50" charset="-127"/>
                <a:ea typeface="나눔고딕" panose="020D0604000000000000" pitchFamily="50" charset="-127"/>
              </a:rPr>
              <a:t>차주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바닥글 개체 틀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ko-KR" dirty="0"/>
              <a:t>Copyright ⓒ 2020. BEAKHO LOGIS</a:t>
            </a:r>
            <a:r>
              <a:rPr lang="ko-KR" altLang="en-US" dirty="0"/>
              <a:t> </a:t>
            </a:r>
            <a:r>
              <a:rPr lang="en-US" altLang="ko-KR" dirty="0"/>
              <a:t>Co., Ltd. All right reserved</a:t>
            </a:r>
            <a:endParaRPr lang="ko-KR" altLang="en-US" dirty="0"/>
          </a:p>
        </p:txBody>
      </p:sp>
      <p:sp>
        <p:nvSpPr>
          <p:cNvPr id="12292" name="슬라이드 번호 개체 틀 1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BA9382AE-5A7B-48D0-9C0F-97F60E973069}" type="slidenum">
              <a:rPr kumimoji="0" lang="ko-KR" altLang="en-US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8</a:t>
            </a:fld>
            <a:endParaRPr kumimoji="0" lang="en-US" altLang="ko-KR" dirty="0">
              <a:solidFill>
                <a:srgbClr val="40404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294" name="TextBox 18"/>
          <p:cNvSpPr txBox="1">
            <a:spLocks noChangeArrowheads="1"/>
          </p:cNvSpPr>
          <p:nvPr/>
        </p:nvSpPr>
        <p:spPr bwMode="auto">
          <a:xfrm>
            <a:off x="508000" y="1057300"/>
            <a:ext cx="21605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화물운송서비스</a:t>
            </a:r>
          </a:p>
        </p:txBody>
      </p:sp>
      <p:grpSp>
        <p:nvGrpSpPr>
          <p:cNvPr id="12295" name="그룹 23"/>
          <p:cNvGrpSpPr>
            <a:grpSpLocks/>
          </p:cNvGrpSpPr>
          <p:nvPr/>
        </p:nvGrpSpPr>
        <p:grpSpPr bwMode="auto">
          <a:xfrm>
            <a:off x="306388" y="1325587"/>
            <a:ext cx="8459787" cy="92075"/>
            <a:chOff x="306040" y="1326435"/>
            <a:chExt cx="8460000" cy="90905"/>
          </a:xfrm>
        </p:grpSpPr>
        <p:sp>
          <p:nvSpPr>
            <p:cNvPr id="21" name="직사각형 20"/>
            <p:cNvSpPr/>
            <p:nvPr/>
          </p:nvSpPr>
          <p:spPr>
            <a:xfrm>
              <a:off x="306040" y="1400100"/>
              <a:ext cx="8460000" cy="172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23" name="이등변 삼각형 22"/>
            <p:cNvSpPr>
              <a:spLocks noChangeAspect="1"/>
            </p:cNvSpPr>
            <p:nvPr/>
          </p:nvSpPr>
          <p:spPr>
            <a:xfrm>
              <a:off x="356841" y="1326435"/>
              <a:ext cx="82552" cy="72097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pic>
        <p:nvPicPr>
          <p:cNvPr id="122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070000"/>
            <a:ext cx="29527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모서리가 둥근 직사각형 18"/>
          <p:cNvSpPr/>
          <p:nvPr/>
        </p:nvSpPr>
        <p:spPr>
          <a:xfrm>
            <a:off x="107504" y="1489348"/>
            <a:ext cx="2968379" cy="402644"/>
          </a:xfrm>
          <a:prstGeom prst="roundRect">
            <a:avLst>
              <a:gd name="adj" fmla="val 4321"/>
            </a:avLst>
          </a:prstGeom>
          <a:noFill/>
          <a:ln w="12700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</a:pPr>
            <a:r>
              <a:rPr kumimoji="0" lang="ko-KR" altLang="en-US" b="1" dirty="0">
                <a:solidFill>
                  <a:schemeClr val="tx1"/>
                </a:solidFill>
              </a:rPr>
              <a:t>일반화물운송</a:t>
            </a:r>
            <a:endParaRPr kumimoji="0" lang="en-US" altLang="ko-KR" b="1" dirty="0">
              <a:solidFill>
                <a:schemeClr val="tx1"/>
              </a:solidFill>
            </a:endParaRPr>
          </a:p>
        </p:txBody>
      </p:sp>
      <p:sp>
        <p:nvSpPr>
          <p:cNvPr id="27" name="TextBox 18"/>
          <p:cNvSpPr txBox="1">
            <a:spLocks noChangeArrowheads="1"/>
          </p:cNvSpPr>
          <p:nvPr/>
        </p:nvSpPr>
        <p:spPr bwMode="auto">
          <a:xfrm>
            <a:off x="1414815" y="1926313"/>
            <a:ext cx="6277194" cy="765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ko-KR" altLang="en-US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화물의 운송횟수가 </a:t>
            </a:r>
            <a:r>
              <a:rPr kumimoji="0" lang="ko-KR" altLang="en-US" sz="105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비정기적이고</a:t>
            </a:r>
            <a:r>
              <a:rPr kumimoji="0" lang="ko-KR" altLang="en-US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일회성 운송일 때 전국 어디서나 운송서비스를 제공합니다</a:t>
            </a:r>
            <a:r>
              <a:rPr kumimoji="0" lang="en-US" altLang="ko-KR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경쟁력 있는 운임과 서비스</a:t>
            </a:r>
            <a:r>
              <a:rPr kumimoji="0" lang="en-US" altLang="ko-KR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kumimoji="0" lang="ko-KR" altLang="en-US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고객 맞춤형 물류 컨설팅을 제공합니다</a:t>
            </a:r>
            <a:r>
              <a:rPr kumimoji="0" lang="en-US" altLang="ko-KR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국내 창고 및 물류센터 등 물류거점 연결하는 운송 서비스를 제공합니다</a:t>
            </a:r>
            <a:r>
              <a:rPr kumimoji="0" lang="en-US" altLang="ko-KR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8" name="TextBox 18"/>
          <p:cNvSpPr txBox="1">
            <a:spLocks noChangeArrowheads="1"/>
          </p:cNvSpPr>
          <p:nvPr/>
        </p:nvSpPr>
        <p:spPr bwMode="auto">
          <a:xfrm>
            <a:off x="1387597" y="3145532"/>
            <a:ext cx="7072835" cy="765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ko-KR" altLang="en-US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정기적인 화물운송이 필요하거나 화물의 운송횟수가 많은 경우 운송서비스를 제공합니다</a:t>
            </a:r>
            <a:r>
              <a:rPr kumimoji="0" lang="en-US" altLang="ko-KR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계약을 통해 운송비 결제조건 및 기타 필요요건 등을 협의하여 이용할 수 있습니다</a:t>
            </a:r>
            <a:r>
              <a:rPr kumimoji="0" lang="en-US" altLang="ko-KR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다양한 위험물</a:t>
            </a:r>
            <a:r>
              <a:rPr kumimoji="0" lang="en-US" altLang="ko-KR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kumimoji="0" lang="ko-KR" altLang="en-US" sz="105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유독물</a:t>
            </a:r>
            <a:r>
              <a:rPr kumimoji="0" lang="ko-KR" altLang="en-US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운반 경험으로 안전한 운송서비스를 제공합니다</a:t>
            </a:r>
            <a:r>
              <a:rPr kumimoji="0" lang="en-US" altLang="ko-KR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32" name="텍스트 개체 틀 1">
            <a:extLst>
              <a:ext uri="{FF2B5EF4-FFF2-40B4-BE49-F238E27FC236}">
                <a16:creationId xmlns:a16="http://schemas.microsoft.com/office/drawing/2014/main" id="{B44333A4-7975-4567-9F5C-1A9A44E4A19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9609" y="388591"/>
            <a:ext cx="4970463" cy="36189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3. </a:t>
            </a:r>
            <a:r>
              <a:rPr lang="ko-KR" altLang="en-US" dirty="0"/>
              <a:t>사업분야</a:t>
            </a: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0FCAA112-3748-4A4F-933F-D020D68E05B2}"/>
              </a:ext>
            </a:extLst>
          </p:cNvPr>
          <p:cNvSpPr/>
          <p:nvPr/>
        </p:nvSpPr>
        <p:spPr>
          <a:xfrm>
            <a:off x="1907704" y="447085"/>
            <a:ext cx="1541804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solidFill>
                  <a:prstClr val="white">
                    <a:lumMod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Business Area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solidFill>
                <a:prstClr val="white">
                  <a:lumMod val="75000"/>
                </a:prst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7" name="모서리가 둥근 직사각형 21">
            <a:extLst>
              <a:ext uri="{FF2B5EF4-FFF2-40B4-BE49-F238E27FC236}">
                <a16:creationId xmlns:a16="http://schemas.microsoft.com/office/drawing/2014/main" id="{D6FCFC6D-90DD-4572-A90B-1F9B6ADE5A8A}"/>
              </a:ext>
            </a:extLst>
          </p:cNvPr>
          <p:cNvSpPr/>
          <p:nvPr/>
        </p:nvSpPr>
        <p:spPr>
          <a:xfrm>
            <a:off x="539552" y="3988633"/>
            <a:ext cx="2968379" cy="402644"/>
          </a:xfrm>
          <a:prstGeom prst="roundRect">
            <a:avLst>
              <a:gd name="adj" fmla="val 4321"/>
            </a:avLst>
          </a:prstGeom>
          <a:noFill/>
          <a:ln w="12700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</a:pPr>
            <a:r>
              <a:rPr kumimoji="0" lang="ko-KR" altLang="en-US" b="1" dirty="0">
                <a:solidFill>
                  <a:schemeClr val="tx1"/>
                </a:solidFill>
              </a:rPr>
              <a:t>수</a:t>
            </a:r>
            <a:r>
              <a:rPr kumimoji="0" lang="en-US" altLang="ko-KR" b="1" dirty="0">
                <a:solidFill>
                  <a:schemeClr val="tx1"/>
                </a:solidFill>
              </a:rPr>
              <a:t>•</a:t>
            </a:r>
            <a:r>
              <a:rPr kumimoji="0" lang="ko-KR" altLang="en-US" b="1" dirty="0">
                <a:solidFill>
                  <a:schemeClr val="tx1"/>
                </a:solidFill>
              </a:rPr>
              <a:t>출입화물 내륙운송</a:t>
            </a:r>
            <a:endParaRPr kumimoji="0" lang="en-US" altLang="ko-KR" b="1" dirty="0">
              <a:solidFill>
                <a:schemeClr val="tx1"/>
              </a:solidFill>
            </a:endParaRPr>
          </a:p>
        </p:txBody>
      </p:sp>
      <p:sp>
        <p:nvSpPr>
          <p:cNvPr id="48" name="TextBox 18">
            <a:extLst>
              <a:ext uri="{FF2B5EF4-FFF2-40B4-BE49-F238E27FC236}">
                <a16:creationId xmlns:a16="http://schemas.microsoft.com/office/drawing/2014/main" id="{399D55CC-EBDE-4BE4-BC46-B8AC9C365D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8018" y="4475242"/>
            <a:ext cx="6376419" cy="5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ko-KR" altLang="en-US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</a:t>
            </a:r>
            <a:r>
              <a:rPr kumimoji="0" lang="en-US" altLang="ko-KR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•</a:t>
            </a:r>
            <a:r>
              <a:rPr kumimoji="0" lang="ko-KR" altLang="en-US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출입 화물 운송이 필요한 기업고객에게 최적화된 운송서비스를 제공합니다</a:t>
            </a:r>
            <a:r>
              <a:rPr kumimoji="0" lang="en-US" altLang="ko-KR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도착보고 진행 등 고객사의 수출화물 선적이 원활하게 진행되도록 관리합니다</a:t>
            </a:r>
            <a:r>
              <a:rPr kumimoji="0" lang="en-US" altLang="ko-KR" sz="10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49" name="모서리가 둥근 직사각형 18">
            <a:extLst>
              <a:ext uri="{FF2B5EF4-FFF2-40B4-BE49-F238E27FC236}">
                <a16:creationId xmlns:a16="http://schemas.microsoft.com/office/drawing/2014/main" id="{54AF467B-E1C0-4563-8512-9E90A5E86372}"/>
              </a:ext>
            </a:extLst>
          </p:cNvPr>
          <p:cNvSpPr/>
          <p:nvPr/>
        </p:nvSpPr>
        <p:spPr>
          <a:xfrm>
            <a:off x="107504" y="2742888"/>
            <a:ext cx="2968379" cy="402644"/>
          </a:xfrm>
          <a:prstGeom prst="roundRect">
            <a:avLst>
              <a:gd name="adj" fmla="val 4321"/>
            </a:avLst>
          </a:prstGeom>
          <a:noFill/>
          <a:ln w="12700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</a:pPr>
            <a:r>
              <a:rPr kumimoji="0" lang="ko-KR" altLang="en-US" b="1" dirty="0">
                <a:solidFill>
                  <a:schemeClr val="tx1"/>
                </a:solidFill>
              </a:rPr>
              <a:t>기업물류운송</a:t>
            </a:r>
            <a:endParaRPr kumimoji="0" lang="en-US" altLang="ko-KR" b="1" dirty="0">
              <a:solidFill>
                <a:schemeClr val="tx1"/>
              </a:solidFill>
            </a:endParaRPr>
          </a:p>
        </p:txBody>
      </p:sp>
      <p:sp>
        <p:nvSpPr>
          <p:cNvPr id="50" name="모서리가 둥근 직사각형 3">
            <a:extLst>
              <a:ext uri="{FF2B5EF4-FFF2-40B4-BE49-F238E27FC236}">
                <a16:creationId xmlns:a16="http://schemas.microsoft.com/office/drawing/2014/main" id="{86DD120F-CB1C-4500-8E60-484850E06628}"/>
              </a:ext>
            </a:extLst>
          </p:cNvPr>
          <p:cNvSpPr/>
          <p:nvPr/>
        </p:nvSpPr>
        <p:spPr>
          <a:xfrm>
            <a:off x="1315589" y="1922554"/>
            <a:ext cx="6429326" cy="790930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모서리가 둥근 직사각형 3">
            <a:extLst>
              <a:ext uri="{FF2B5EF4-FFF2-40B4-BE49-F238E27FC236}">
                <a16:creationId xmlns:a16="http://schemas.microsoft.com/office/drawing/2014/main" id="{96390136-C534-40DA-89FC-AA5E2D3CBC21}"/>
              </a:ext>
            </a:extLst>
          </p:cNvPr>
          <p:cNvSpPr/>
          <p:nvPr/>
        </p:nvSpPr>
        <p:spPr>
          <a:xfrm>
            <a:off x="1315589" y="3145532"/>
            <a:ext cx="6429326" cy="790930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모서리가 둥근 직사각형 3">
            <a:extLst>
              <a:ext uri="{FF2B5EF4-FFF2-40B4-BE49-F238E27FC236}">
                <a16:creationId xmlns:a16="http://schemas.microsoft.com/office/drawing/2014/main" id="{A81E9543-9333-48D5-8DA0-F61983FEBE41}"/>
              </a:ext>
            </a:extLst>
          </p:cNvPr>
          <p:cNvSpPr/>
          <p:nvPr/>
        </p:nvSpPr>
        <p:spPr>
          <a:xfrm>
            <a:off x="1315589" y="4369668"/>
            <a:ext cx="6429326" cy="790930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1999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바닥글 개체 틀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ko-KR" dirty="0"/>
              <a:t>Copyright ⓒ 2020. BEAKHO LOGIS</a:t>
            </a:r>
            <a:r>
              <a:rPr lang="ko-KR" altLang="en-US" dirty="0"/>
              <a:t> </a:t>
            </a:r>
            <a:r>
              <a:rPr lang="en-US" altLang="ko-KR" dirty="0"/>
              <a:t>Co., Ltd. All right reserved</a:t>
            </a:r>
            <a:endParaRPr lang="ko-KR" altLang="en-US" dirty="0"/>
          </a:p>
        </p:txBody>
      </p:sp>
      <p:sp>
        <p:nvSpPr>
          <p:cNvPr id="12292" name="슬라이드 번호 개체 틀 1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BA9382AE-5A7B-48D0-9C0F-97F60E973069}" type="slidenum">
              <a:rPr kumimoji="0" lang="ko-KR" altLang="en-US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9</a:t>
            </a:fld>
            <a:endParaRPr kumimoji="0" lang="en-US" altLang="ko-KR" dirty="0">
              <a:solidFill>
                <a:srgbClr val="40404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294" name="TextBox 18"/>
          <p:cNvSpPr txBox="1">
            <a:spLocks noChangeArrowheads="1"/>
          </p:cNvSpPr>
          <p:nvPr/>
        </p:nvSpPr>
        <p:spPr bwMode="auto">
          <a:xfrm>
            <a:off x="508000" y="1057300"/>
            <a:ext cx="21605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화물운송서비스</a:t>
            </a:r>
          </a:p>
        </p:txBody>
      </p:sp>
      <p:grpSp>
        <p:nvGrpSpPr>
          <p:cNvPr id="12295" name="그룹 23"/>
          <p:cNvGrpSpPr>
            <a:grpSpLocks/>
          </p:cNvGrpSpPr>
          <p:nvPr/>
        </p:nvGrpSpPr>
        <p:grpSpPr bwMode="auto">
          <a:xfrm>
            <a:off x="306388" y="1325587"/>
            <a:ext cx="8459787" cy="92075"/>
            <a:chOff x="306040" y="1326435"/>
            <a:chExt cx="8460000" cy="90905"/>
          </a:xfrm>
        </p:grpSpPr>
        <p:sp>
          <p:nvSpPr>
            <p:cNvPr id="21" name="직사각형 20"/>
            <p:cNvSpPr/>
            <p:nvPr/>
          </p:nvSpPr>
          <p:spPr>
            <a:xfrm>
              <a:off x="306040" y="1400100"/>
              <a:ext cx="8460000" cy="172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23" name="이등변 삼각형 22"/>
            <p:cNvSpPr>
              <a:spLocks noChangeAspect="1"/>
            </p:cNvSpPr>
            <p:nvPr/>
          </p:nvSpPr>
          <p:spPr>
            <a:xfrm>
              <a:off x="356841" y="1326435"/>
              <a:ext cx="82552" cy="72097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pic>
        <p:nvPicPr>
          <p:cNvPr id="122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070000"/>
            <a:ext cx="29527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텍스트 개체 틀 1">
            <a:extLst>
              <a:ext uri="{FF2B5EF4-FFF2-40B4-BE49-F238E27FC236}">
                <a16:creationId xmlns:a16="http://schemas.microsoft.com/office/drawing/2014/main" id="{B44333A4-7975-4567-9F5C-1A9A44E4A19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9609" y="388591"/>
            <a:ext cx="4970463" cy="36189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3. </a:t>
            </a:r>
            <a:r>
              <a:rPr lang="ko-KR" altLang="en-US" dirty="0"/>
              <a:t>사업분야</a:t>
            </a: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0FCAA112-3748-4A4F-933F-D020D68E05B2}"/>
              </a:ext>
            </a:extLst>
          </p:cNvPr>
          <p:cNvSpPr/>
          <p:nvPr/>
        </p:nvSpPr>
        <p:spPr>
          <a:xfrm>
            <a:off x="1907704" y="447085"/>
            <a:ext cx="1541804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solidFill>
                  <a:prstClr val="white">
                    <a:lumMod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Business Area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solidFill>
                <a:prstClr val="white">
                  <a:lumMod val="75000"/>
                </a:prst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2072927"/>
              </p:ext>
            </p:extLst>
          </p:nvPr>
        </p:nvGraphicFramePr>
        <p:xfrm>
          <a:off x="484452" y="1511191"/>
          <a:ext cx="4807627" cy="2846307"/>
        </p:xfrm>
        <a:graphic>
          <a:graphicData uri="http://schemas.openxmlformats.org/drawingml/2006/table">
            <a:tbl>
              <a:tblPr>
                <a:effectLst/>
                <a:tableStyleId>{93296810-A885-4BE3-A3E7-6D5BEEA58F35}</a:tableStyleId>
              </a:tblPr>
              <a:tblGrid>
                <a:gridCol w="438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77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77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6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177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6871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 점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장비 현황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555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000" b="1" u="none" strike="noStrike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NO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 업 소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TRACTOR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1000" b="1" i="0" kern="1200" dirty="0">
                          <a:solidFill>
                            <a:schemeClr val="dk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TRAILER</a:t>
                      </a: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5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20FT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40FT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8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본사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68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150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944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인천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</a:t>
                      </a: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61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33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u="none" strike="noStrike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전남지점</a:t>
                      </a: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545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u="none" strike="noStrike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en-US" altLang="ko-KR" sz="1000" b="1" i="0" u="none" strike="noStrike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평택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40</a:t>
                      </a: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069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울산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981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의왕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</a:t>
                      </a: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endParaRPr lang="en-US" altLang="ko-KR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894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중부지점</a:t>
                      </a: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397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부산→의왕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철도운송 주 </a:t>
                      </a:r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38TEU (</a:t>
                      </a:r>
                      <a:r>
                        <a:rPr lang="ko-KR" alt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상행 운행</a:t>
                      </a:r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altLang="ko-KR" sz="1000" b="0" i="0" u="none" strike="noStrike" dirty="0">
                        <a:solidFill>
                          <a:srgbClr val="0F243E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164" marR="8164" marT="81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altLang="ko-KR" sz="1000" b="0" i="0" u="none" strike="noStrike" dirty="0">
                        <a:solidFill>
                          <a:srgbClr val="0F243E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164" marR="8164" marT="81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333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의왕→부산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철도운송 주 </a:t>
                      </a:r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18TEU (</a:t>
                      </a:r>
                      <a:r>
                        <a:rPr lang="ko-KR" alt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하행 운행</a:t>
                      </a:r>
                      <a:r>
                        <a:rPr lang="en-US" altLang="ko-KR" sz="1000" b="1" u="none" strike="noStrike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2728" marR="12728" marT="1273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2" name="직사각형 21"/>
          <p:cNvSpPr/>
          <p:nvPr/>
        </p:nvSpPr>
        <p:spPr>
          <a:xfrm>
            <a:off x="449647" y="4411725"/>
            <a:ext cx="4842432" cy="92333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당사는 직영 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위수탁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44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 보유 및 </a:t>
            </a:r>
            <a:r>
              <a:rPr lang="ko-KR" altLang="en-US" sz="9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장기용차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261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 계약으로 </a:t>
            </a:r>
            <a:r>
              <a:rPr lang="ko-KR" altLang="en-US" sz="9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직접운송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비율이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50% 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 되고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업무역량은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최고조로 지속적으로 차량 </a:t>
            </a:r>
            <a:r>
              <a:rPr lang="ko-KR" altLang="en-US" sz="9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증차중이며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샤시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396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</a:t>
            </a:r>
            <a:endParaRPr lang="en-US" altLang="ko-KR" sz="9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보유로 특히 부산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김해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양산 </a:t>
            </a:r>
            <a:r>
              <a:rPr lang="ko-KR" altLang="en-US" sz="9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지역운송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밥테일에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특화되어 있으며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다수의 차량과</a:t>
            </a:r>
            <a:endParaRPr lang="en-US" altLang="ko-KR" sz="9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장비로 긴급운송에도 우수한 역량을 갖추고 있습니다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9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4" name="Picture 1"/>
          <p:cNvPicPr>
            <a:picLocks noChangeAspect="1" noChangeArrowheads="1"/>
          </p:cNvPicPr>
          <p:nvPr/>
        </p:nvPicPr>
        <p:blipFill>
          <a:blip r:embed="rId3" cstate="print">
            <a:lum bright="15000"/>
          </a:blip>
          <a:srcRect/>
          <a:stretch>
            <a:fillRect/>
          </a:stretch>
        </p:blipFill>
        <p:spPr bwMode="auto">
          <a:xfrm>
            <a:off x="5592147" y="1492611"/>
            <a:ext cx="3174027" cy="1724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92148" y="3412183"/>
            <a:ext cx="317402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9462089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바닥글 개체 틀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ko-KR" dirty="0"/>
              <a:t>Copyright ⓒ 2020. BEAKHO LOGIS</a:t>
            </a:r>
            <a:r>
              <a:rPr lang="ko-KR" altLang="en-US" dirty="0"/>
              <a:t> </a:t>
            </a:r>
            <a:r>
              <a:rPr lang="en-US" altLang="ko-KR" dirty="0"/>
              <a:t>Co., Ltd. All right reserved</a:t>
            </a:r>
            <a:endParaRPr lang="ko-KR" altLang="en-US" dirty="0"/>
          </a:p>
        </p:txBody>
      </p:sp>
      <p:sp>
        <p:nvSpPr>
          <p:cNvPr id="12292" name="슬라이드 번호 개체 틀 1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BA9382AE-5A7B-48D0-9C0F-97F60E973069}" type="slidenum">
              <a:rPr kumimoji="0" lang="ko-KR" altLang="en-US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10</a:t>
            </a:fld>
            <a:endParaRPr kumimoji="0" lang="en-US" altLang="ko-KR" dirty="0">
              <a:solidFill>
                <a:srgbClr val="40404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294" name="TextBox 18"/>
          <p:cNvSpPr txBox="1">
            <a:spLocks noChangeArrowheads="1"/>
          </p:cNvSpPr>
          <p:nvPr/>
        </p:nvSpPr>
        <p:spPr bwMode="auto">
          <a:xfrm>
            <a:off x="508000" y="1057300"/>
            <a:ext cx="21605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화물운송서비스</a:t>
            </a:r>
          </a:p>
        </p:txBody>
      </p:sp>
      <p:grpSp>
        <p:nvGrpSpPr>
          <p:cNvPr id="12295" name="그룹 23"/>
          <p:cNvGrpSpPr>
            <a:grpSpLocks/>
          </p:cNvGrpSpPr>
          <p:nvPr/>
        </p:nvGrpSpPr>
        <p:grpSpPr bwMode="auto">
          <a:xfrm>
            <a:off x="306388" y="1325587"/>
            <a:ext cx="8459787" cy="92075"/>
            <a:chOff x="306040" y="1326435"/>
            <a:chExt cx="8460000" cy="90905"/>
          </a:xfrm>
        </p:grpSpPr>
        <p:sp>
          <p:nvSpPr>
            <p:cNvPr id="21" name="직사각형 20"/>
            <p:cNvSpPr/>
            <p:nvPr/>
          </p:nvSpPr>
          <p:spPr>
            <a:xfrm>
              <a:off x="306040" y="1400100"/>
              <a:ext cx="8460000" cy="172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23" name="이등변 삼각형 22"/>
            <p:cNvSpPr>
              <a:spLocks noChangeAspect="1"/>
            </p:cNvSpPr>
            <p:nvPr/>
          </p:nvSpPr>
          <p:spPr>
            <a:xfrm>
              <a:off x="356841" y="1326435"/>
              <a:ext cx="82552" cy="72097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pic>
        <p:nvPicPr>
          <p:cNvPr id="122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070000"/>
            <a:ext cx="29527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텍스트 개체 틀 1">
            <a:extLst>
              <a:ext uri="{FF2B5EF4-FFF2-40B4-BE49-F238E27FC236}">
                <a16:creationId xmlns:a16="http://schemas.microsoft.com/office/drawing/2014/main" id="{B44333A4-7975-4567-9F5C-1A9A44E4A19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9609" y="388591"/>
            <a:ext cx="4970463" cy="36189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3. </a:t>
            </a:r>
            <a:r>
              <a:rPr lang="ko-KR" altLang="en-US" dirty="0"/>
              <a:t>사업분야</a:t>
            </a: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0FCAA112-3748-4A4F-933F-D020D68E05B2}"/>
              </a:ext>
            </a:extLst>
          </p:cNvPr>
          <p:cNvSpPr/>
          <p:nvPr/>
        </p:nvSpPr>
        <p:spPr>
          <a:xfrm>
            <a:off x="1907704" y="447085"/>
            <a:ext cx="1541804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solidFill>
                  <a:prstClr val="white">
                    <a:lumMod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Business Area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solidFill>
                <a:prstClr val="white">
                  <a:lumMod val="75000"/>
                </a:prst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" name="AutoShape 38"/>
          <p:cNvSpPr>
            <a:spLocks noChangeArrowheads="1"/>
          </p:cNvSpPr>
          <p:nvPr/>
        </p:nvSpPr>
        <p:spPr bwMode="auto">
          <a:xfrm>
            <a:off x="306388" y="1436739"/>
            <a:ext cx="1225550" cy="236564"/>
          </a:xfrm>
          <a:prstGeom prst="roundRect">
            <a:avLst>
              <a:gd name="adj" fmla="val 16667"/>
            </a:avLst>
          </a:prstGeom>
          <a:solidFill>
            <a:srgbClr val="333333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lIns="36000" tIns="0" rIns="36000" bIns="0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latinLnBrk="0">
              <a:lnSpc>
                <a:spcPct val="110000"/>
              </a:lnSpc>
              <a:spcBef>
                <a:spcPct val="50000"/>
              </a:spcBef>
              <a:buFontTx/>
              <a:buNone/>
            </a:pPr>
            <a:r>
              <a:rPr lang="en-US" altLang="ko-KR" sz="1300" b="1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BPT CFS/CY</a:t>
            </a:r>
            <a:endParaRPr lang="ko-KR" altLang="en-US" sz="1300" b="1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2" name="그림 3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09" y="1705373"/>
            <a:ext cx="3746327" cy="1563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AutoShape 38"/>
          <p:cNvSpPr>
            <a:spLocks noChangeArrowheads="1"/>
          </p:cNvSpPr>
          <p:nvPr/>
        </p:nvSpPr>
        <p:spPr bwMode="auto">
          <a:xfrm>
            <a:off x="327689" y="3361556"/>
            <a:ext cx="1225550" cy="227632"/>
          </a:xfrm>
          <a:prstGeom prst="roundRect">
            <a:avLst>
              <a:gd name="adj" fmla="val 16667"/>
            </a:avLst>
          </a:prstGeom>
          <a:solidFill>
            <a:srgbClr val="333333"/>
          </a:solidFill>
          <a:ln w="9525">
            <a:solidFill>
              <a:srgbClr val="4D4D4D"/>
            </a:solidFill>
            <a:round/>
            <a:headEnd/>
            <a:tailEnd/>
          </a:ln>
        </p:spPr>
        <p:txBody>
          <a:bodyPr wrap="none" lIns="36000" tIns="0" rIns="36000" bIns="0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latinLnBrk="0">
              <a:lnSpc>
                <a:spcPct val="110000"/>
              </a:lnSpc>
              <a:spcBef>
                <a:spcPct val="50000"/>
              </a:spcBef>
              <a:buFontTx/>
              <a:buNone/>
            </a:pPr>
            <a:r>
              <a:rPr lang="ko-KR" altLang="en-US" sz="1300" b="1" dirty="0" err="1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신항</a:t>
            </a:r>
            <a:r>
              <a:rPr lang="en-US" altLang="ko-KR" sz="1300" b="1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CFS/CY</a:t>
            </a:r>
            <a:endParaRPr lang="ko-KR" altLang="en-US" sz="1300" b="1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5" name="그림 3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8" y="3682267"/>
            <a:ext cx="3689548" cy="1620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Box 36"/>
          <p:cNvSpPr txBox="1">
            <a:spLocks noChangeArrowheads="1"/>
          </p:cNvSpPr>
          <p:nvPr/>
        </p:nvSpPr>
        <p:spPr bwMode="auto">
          <a:xfrm>
            <a:off x="4526470" y="1626236"/>
            <a:ext cx="3816747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</a:pPr>
            <a:r>
              <a:rPr kumimoji="0" lang="ko-KR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사업장</a:t>
            </a: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: </a:t>
            </a:r>
            <a:r>
              <a:rPr kumimoji="0" lang="ko-KR" altLang="ko-KR" sz="9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국양로지텍</a:t>
            </a: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BPT CFS</a:t>
            </a:r>
            <a:b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endParaRPr kumimoji="0" lang="en-US" altLang="ko-KR" sz="9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spcBef>
                <a:spcPct val="0"/>
              </a:spcBef>
              <a:buFontTx/>
              <a:buNone/>
            </a:pPr>
            <a:r>
              <a:rPr kumimoji="0" lang="ko-KR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</a:t>
            </a: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</a:t>
            </a: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: </a:t>
            </a:r>
            <a:r>
              <a:rPr kumimoji="0" lang="ko-KR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부산광역시 남구 신선로 </a:t>
            </a: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294 </a:t>
            </a:r>
            <a:r>
              <a:rPr kumimoji="0" lang="ko-KR" altLang="ko-KR" sz="9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국양</a:t>
            </a: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BPT CFS</a:t>
            </a:r>
            <a:endParaRPr kumimoji="0" lang="ko-KR" altLang="ko-KR" sz="9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spcBef>
                <a:spcPct val="0"/>
              </a:spcBef>
              <a:buFontTx/>
              <a:buNone/>
            </a:pP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kumimoji="0" lang="ko-KR" altLang="en-US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세관 부호 </a:t>
            </a: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CFS (03077118) CY  (03077120)</a:t>
            </a:r>
          </a:p>
        </p:txBody>
      </p: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7938537"/>
              </p:ext>
            </p:extLst>
          </p:nvPr>
        </p:nvGraphicFramePr>
        <p:xfrm>
          <a:off x="4572000" y="2497460"/>
          <a:ext cx="3804148" cy="555297"/>
        </p:xfrm>
        <a:graphic>
          <a:graphicData uri="http://schemas.openxmlformats.org/drawingml/2006/table">
            <a:tbl>
              <a:tblPr/>
              <a:tblGrid>
                <a:gridCol w="10805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22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91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2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4849">
                <a:tc>
                  <a:txBody>
                    <a:bodyPr/>
                    <a:lstStyle/>
                    <a:p>
                      <a:pPr algn="ctr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구분</a:t>
                      </a:r>
                      <a:endParaRPr lang="ko-KR" sz="900" b="1" kern="100" baseline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98010" marR="98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900" b="1" kern="0" baseline="0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고내</a:t>
                      </a:r>
                      <a:endParaRPr lang="ko-KR" sz="900" b="1" kern="100" baseline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98010" marR="98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야드</a:t>
                      </a:r>
                      <a:endParaRPr lang="ko-KR" sz="900" b="1" kern="100" baseline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98010" marR="98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0" baseline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TOTAL</a:t>
                      </a:r>
                      <a:endParaRPr lang="ko-KR" sz="900" b="1" kern="100" baseline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98010" marR="98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448">
                <a:tc>
                  <a:txBody>
                    <a:bodyPr/>
                    <a:lstStyle/>
                    <a:p>
                      <a:pPr algn="ctr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면적</a:t>
                      </a:r>
                      <a:endParaRPr lang="ko-KR" sz="900" b="1" kern="100" baseline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98010" marR="98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3,041</a:t>
                      </a:r>
                      <a:r>
                        <a:rPr lang="ko-KR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㎡</a:t>
                      </a:r>
                      <a:r>
                        <a:rPr lang="en-US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 (920</a:t>
                      </a:r>
                      <a:r>
                        <a:rPr lang="ko-KR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평</a:t>
                      </a:r>
                      <a:r>
                        <a:rPr lang="en-US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)</a:t>
                      </a:r>
                      <a:endParaRPr lang="ko-KR" sz="900" b="1" kern="100" baseline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98010" marR="98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26,777</a:t>
                      </a:r>
                      <a:r>
                        <a:rPr lang="ko-KR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㎡</a:t>
                      </a:r>
                      <a:r>
                        <a:rPr lang="en-US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 (8,100</a:t>
                      </a:r>
                      <a:r>
                        <a:rPr lang="ko-KR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평</a:t>
                      </a:r>
                      <a:r>
                        <a:rPr lang="en-US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)</a:t>
                      </a:r>
                      <a:endParaRPr lang="ko-KR" sz="900" b="1" kern="100" baseline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98010" marR="98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9,020</a:t>
                      </a:r>
                      <a:r>
                        <a:rPr lang="ko-KR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평</a:t>
                      </a:r>
                      <a:endParaRPr lang="ko-KR" sz="900" b="1" kern="100" baseline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98010" marR="98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0" name="TextBox 36"/>
          <p:cNvSpPr txBox="1">
            <a:spLocks noChangeArrowheads="1"/>
          </p:cNvSpPr>
          <p:nvPr/>
        </p:nvSpPr>
        <p:spPr bwMode="auto">
          <a:xfrm>
            <a:off x="4499992" y="3073524"/>
            <a:ext cx="3970784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</a:pP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0" lang="ko-KR" altLang="en-US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각종 장비 </a:t>
            </a:r>
            <a:r>
              <a:rPr kumimoji="0" lang="ko-KR" altLang="en-US" sz="9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다량보유로</a:t>
            </a:r>
            <a:r>
              <a:rPr kumimoji="0" lang="ko-KR" altLang="en-US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9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중량화물</a:t>
            </a:r>
            <a:r>
              <a:rPr kumimoji="0" lang="ko-KR" altLang="en-US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및 </a:t>
            </a:r>
            <a:r>
              <a:rPr kumimoji="0" lang="ko-KR" altLang="en-US" sz="9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화물분류에</a:t>
            </a:r>
            <a:r>
              <a:rPr kumimoji="0" lang="ko-KR" altLang="en-US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따른 전반적 작업 가능 </a:t>
            </a:r>
            <a:endParaRPr kumimoji="0" lang="en-US" altLang="ko-KR" sz="9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TextBox 43"/>
          <p:cNvSpPr txBox="1">
            <a:spLocks noChangeArrowheads="1"/>
          </p:cNvSpPr>
          <p:nvPr/>
        </p:nvSpPr>
        <p:spPr bwMode="auto">
          <a:xfrm>
            <a:off x="4499992" y="3505572"/>
            <a:ext cx="468153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</a:pPr>
            <a:r>
              <a:rPr kumimoji="0" lang="ko-KR" altLang="en-US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사업장 </a:t>
            </a: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9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국양로지텍</a:t>
            </a:r>
            <a:r>
              <a:rPr kumimoji="0" lang="ko-KR" altLang="en-US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9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신항</a:t>
            </a:r>
            <a:r>
              <a:rPr kumimoji="0" lang="ko-KR" altLang="en-US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CFS (</a:t>
            </a:r>
            <a:r>
              <a:rPr kumimoji="0" lang="ko-KR" altLang="en-US" sz="9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롯데코스코쉬핑로지스</a:t>
            </a:r>
            <a:r>
              <a:rPr kumimoji="0" lang="ko-KR" altLang="en-US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內 위치</a:t>
            </a: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kumimoji="0" lang="ko-KR" altLang="en-US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   소 </a:t>
            </a: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경상남도 창원시 </a:t>
            </a:r>
            <a:r>
              <a:rPr kumimoji="0" lang="ko-KR" altLang="en-US" sz="9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진해구</a:t>
            </a:r>
            <a:r>
              <a:rPr kumimoji="0" lang="ko-KR" altLang="en-US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9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신항</a:t>
            </a: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kumimoji="0" lang="ko-KR" altLang="en-US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15-48 (</a:t>
            </a:r>
            <a:r>
              <a:rPr kumimoji="0" lang="ko-KR" altLang="en-US" sz="9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용원동</a:t>
            </a: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endParaRPr kumimoji="0" lang="en-US" altLang="ko-KR" sz="9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spcBef>
                <a:spcPct val="0"/>
              </a:spcBef>
              <a:buFontTx/>
              <a:buNone/>
            </a:pPr>
            <a:r>
              <a:rPr kumimoji="0" lang="ko-KR" altLang="en-US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세관 부호 </a:t>
            </a:r>
            <a:r>
              <a:rPr kumimoji="0" lang="en-US" altLang="ko-KR" sz="9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CFS (03078012)</a:t>
            </a:r>
          </a:p>
        </p:txBody>
      </p:sp>
      <p:graphicFrame>
        <p:nvGraphicFramePr>
          <p:cNvPr id="35" name="표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2226011"/>
              </p:ext>
            </p:extLst>
          </p:nvPr>
        </p:nvGraphicFramePr>
        <p:xfrm>
          <a:off x="4586338" y="4369668"/>
          <a:ext cx="3798092" cy="680405"/>
        </p:xfrm>
        <a:graphic>
          <a:graphicData uri="http://schemas.openxmlformats.org/drawingml/2006/table">
            <a:tbl>
              <a:tblPr/>
              <a:tblGrid>
                <a:gridCol w="10787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0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76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0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3670">
                <a:tc>
                  <a:txBody>
                    <a:bodyPr/>
                    <a:lstStyle/>
                    <a:p>
                      <a:pPr algn="ctr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구분</a:t>
                      </a:r>
                      <a:endParaRPr lang="ko-KR" sz="900" b="1" kern="100" baseline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97999" marR="97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900" b="1" kern="0" baseline="0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고내</a:t>
                      </a:r>
                      <a:endParaRPr lang="ko-KR" sz="900" b="1" kern="100" baseline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97999" marR="97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야드</a:t>
                      </a:r>
                      <a:endParaRPr lang="ko-KR" sz="900" b="1" kern="100" baseline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97999" marR="97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TOTAL</a:t>
                      </a:r>
                      <a:endParaRPr lang="ko-KR" sz="900" b="1" kern="100" baseline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97999" marR="97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735">
                <a:tc>
                  <a:txBody>
                    <a:bodyPr/>
                    <a:lstStyle/>
                    <a:p>
                      <a:pPr algn="ctr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면적</a:t>
                      </a:r>
                      <a:endParaRPr lang="ko-KR" sz="900" b="1" kern="100" baseline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97999" marR="97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15</a:t>
                      </a:r>
                      <a:r>
                        <a:rPr lang="en-US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,</a:t>
                      </a:r>
                      <a:r>
                        <a:rPr lang="en-US" altLang="ko-KR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798</a:t>
                      </a:r>
                      <a:r>
                        <a:rPr lang="ko-KR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㎡</a:t>
                      </a:r>
                      <a:r>
                        <a:rPr lang="en-US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 (</a:t>
                      </a:r>
                      <a:r>
                        <a:rPr lang="en-US" altLang="ko-KR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4,779</a:t>
                      </a:r>
                      <a:r>
                        <a:rPr lang="ko-KR" altLang="en-US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평</a:t>
                      </a:r>
                      <a:r>
                        <a:rPr lang="en-US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)</a:t>
                      </a:r>
                      <a:endParaRPr lang="ko-KR" sz="900" b="1" kern="100" baseline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97999" marR="97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14</a:t>
                      </a:r>
                      <a:r>
                        <a:rPr lang="en-US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,</a:t>
                      </a:r>
                      <a:r>
                        <a:rPr lang="en-US" altLang="ko-KR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109</a:t>
                      </a:r>
                      <a:r>
                        <a:rPr lang="ko-KR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㎡</a:t>
                      </a:r>
                      <a:r>
                        <a:rPr lang="en-US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 (</a:t>
                      </a:r>
                      <a:r>
                        <a:rPr lang="en-US" altLang="ko-KR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4</a:t>
                      </a:r>
                      <a:r>
                        <a:rPr lang="en-US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,</a:t>
                      </a:r>
                      <a:r>
                        <a:rPr lang="en-US" altLang="ko-KR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268</a:t>
                      </a:r>
                      <a:r>
                        <a:rPr lang="ko-KR" sz="900" b="1" kern="0" baseline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평</a:t>
                      </a:r>
                      <a:r>
                        <a:rPr lang="en-US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)</a:t>
                      </a:r>
                      <a:endParaRPr lang="ko-KR" sz="900" b="1" kern="100" baseline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97999" marR="97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9</a:t>
                      </a:r>
                      <a:r>
                        <a:rPr lang="en-US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,</a:t>
                      </a:r>
                      <a:r>
                        <a:rPr lang="en-US" altLang="ko-KR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371</a:t>
                      </a:r>
                      <a:r>
                        <a:rPr lang="ko-KR" sz="900" b="1" kern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  <a:cs typeface="굴림"/>
                        </a:rPr>
                        <a:t>평</a:t>
                      </a:r>
                      <a:endParaRPr lang="ko-KR" sz="900" b="1" kern="100" baseline="0" dirty="0"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97999" marR="97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36" name="그룹 23"/>
          <p:cNvGrpSpPr>
            <a:grpSpLocks/>
          </p:cNvGrpSpPr>
          <p:nvPr/>
        </p:nvGrpSpPr>
        <p:grpSpPr bwMode="auto">
          <a:xfrm>
            <a:off x="340518" y="3251565"/>
            <a:ext cx="8459787" cy="92075"/>
            <a:chOff x="306040" y="1326435"/>
            <a:chExt cx="8460000" cy="90905"/>
          </a:xfrm>
        </p:grpSpPr>
        <p:sp>
          <p:nvSpPr>
            <p:cNvPr id="37" name="직사각형 36"/>
            <p:cNvSpPr/>
            <p:nvPr/>
          </p:nvSpPr>
          <p:spPr>
            <a:xfrm>
              <a:off x="306040" y="1400100"/>
              <a:ext cx="8460000" cy="172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38" name="이등변 삼각형 37"/>
            <p:cNvSpPr>
              <a:spLocks noChangeAspect="1"/>
            </p:cNvSpPr>
            <p:nvPr/>
          </p:nvSpPr>
          <p:spPr>
            <a:xfrm>
              <a:off x="356841" y="1326435"/>
              <a:ext cx="82552" cy="72097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181674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249238" y="409228"/>
            <a:ext cx="4970463" cy="36189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4. </a:t>
            </a:r>
            <a:r>
              <a:rPr lang="ko-KR" altLang="en-US" dirty="0"/>
              <a:t>사업현황</a:t>
            </a:r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ko-KR" dirty="0"/>
              <a:t>Copyright ⓒ 2020. BEAKHO LOGIS</a:t>
            </a:r>
            <a:r>
              <a:rPr lang="ko-KR" altLang="en-US" dirty="0"/>
              <a:t> </a:t>
            </a:r>
            <a:r>
              <a:rPr lang="en-US" altLang="ko-KR" dirty="0"/>
              <a:t>Co., Ltd. All right reserved</a:t>
            </a:r>
            <a:endParaRPr lang="ko-KR" altLang="en-US" dirty="0"/>
          </a:p>
        </p:txBody>
      </p:sp>
      <p:sp>
        <p:nvSpPr>
          <p:cNvPr id="11268" name="슬라이드 번호 개체 틀 1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3ED6E2FE-590F-4FED-ABEB-A99EBADA6CAF}" type="slidenum">
              <a:rPr kumimoji="0" lang="ko-KR" altLang="en-US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11</a:t>
            </a:fld>
            <a:endParaRPr kumimoji="0" lang="en-US" altLang="ko-KR">
              <a:solidFill>
                <a:srgbClr val="40404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907704" y="447085"/>
            <a:ext cx="2037709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solidFill>
                  <a:prstClr val="white">
                    <a:lumMod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Business Condition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solidFill>
                <a:prstClr val="white">
                  <a:lumMod val="75000"/>
                </a:prst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270" name="TextBox 18"/>
          <p:cNvSpPr txBox="1">
            <a:spLocks noChangeArrowheads="1"/>
          </p:cNvSpPr>
          <p:nvPr/>
        </p:nvSpPr>
        <p:spPr bwMode="auto">
          <a:xfrm>
            <a:off x="516051" y="1057300"/>
            <a:ext cx="21605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ko-KR" altLang="en-US" sz="1200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고객사</a:t>
            </a:r>
            <a:r>
              <a:rPr kumimoji="0"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현황</a:t>
            </a:r>
            <a:r>
              <a:rPr kumimoji="0"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(1)</a:t>
            </a:r>
            <a:endParaRPr kumimoji="0" lang="ko-KR" altLang="en-US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1271" name="그룹 23"/>
          <p:cNvGrpSpPr>
            <a:grpSpLocks/>
          </p:cNvGrpSpPr>
          <p:nvPr/>
        </p:nvGrpSpPr>
        <p:grpSpPr bwMode="auto">
          <a:xfrm>
            <a:off x="306388" y="1328762"/>
            <a:ext cx="8459787" cy="92075"/>
            <a:chOff x="306040" y="1326435"/>
            <a:chExt cx="8460000" cy="90905"/>
          </a:xfrm>
        </p:grpSpPr>
        <p:sp>
          <p:nvSpPr>
            <p:cNvPr id="21" name="직사각형 20"/>
            <p:cNvSpPr/>
            <p:nvPr/>
          </p:nvSpPr>
          <p:spPr>
            <a:xfrm>
              <a:off x="306040" y="1400100"/>
              <a:ext cx="8460000" cy="172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23" name="이등변 삼각형 22"/>
            <p:cNvSpPr>
              <a:spLocks noChangeAspect="1"/>
            </p:cNvSpPr>
            <p:nvPr/>
          </p:nvSpPr>
          <p:spPr>
            <a:xfrm>
              <a:off x="356841" y="1326435"/>
              <a:ext cx="82552" cy="72097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pic>
        <p:nvPicPr>
          <p:cNvPr id="1127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073175"/>
            <a:ext cx="29527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436" name="Group 1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048814"/>
              </p:ext>
            </p:extLst>
          </p:nvPr>
        </p:nvGraphicFramePr>
        <p:xfrm>
          <a:off x="314325" y="1563712"/>
          <a:ext cx="8459788" cy="3486054"/>
        </p:xfrm>
        <a:graphic>
          <a:graphicData uri="http://schemas.openxmlformats.org/drawingml/2006/table">
            <a:tbl>
              <a:tblPr/>
              <a:tblGrid>
                <a:gridCol w="539750">
                  <a:extLst>
                    <a:ext uri="{9D8B030D-6E8A-4147-A177-3AD203B41FA5}">
                      <a16:colId xmlns:a16="http://schemas.microsoft.com/office/drawing/2014/main" val="3031302662"/>
                    </a:ext>
                  </a:extLst>
                </a:gridCol>
                <a:gridCol w="1800225">
                  <a:extLst>
                    <a:ext uri="{9D8B030D-6E8A-4147-A177-3AD203B41FA5}">
                      <a16:colId xmlns:a16="http://schemas.microsoft.com/office/drawing/2014/main" val="2907606541"/>
                    </a:ext>
                  </a:extLst>
                </a:gridCol>
                <a:gridCol w="1412875">
                  <a:extLst>
                    <a:ext uri="{9D8B030D-6E8A-4147-A177-3AD203B41FA5}">
                      <a16:colId xmlns:a16="http://schemas.microsoft.com/office/drawing/2014/main" val="358847563"/>
                    </a:ext>
                  </a:extLst>
                </a:gridCol>
                <a:gridCol w="1647825">
                  <a:extLst>
                    <a:ext uri="{9D8B030D-6E8A-4147-A177-3AD203B41FA5}">
                      <a16:colId xmlns:a16="http://schemas.microsoft.com/office/drawing/2014/main" val="3118707988"/>
                    </a:ext>
                  </a:extLst>
                </a:gridCol>
                <a:gridCol w="1798638">
                  <a:extLst>
                    <a:ext uri="{9D8B030D-6E8A-4147-A177-3AD203B41FA5}">
                      <a16:colId xmlns:a16="http://schemas.microsoft.com/office/drawing/2014/main" val="1484441127"/>
                    </a:ext>
                  </a:extLst>
                </a:gridCol>
                <a:gridCol w="1260475">
                  <a:extLst>
                    <a:ext uri="{9D8B030D-6E8A-4147-A177-3AD203B41FA5}">
                      <a16:colId xmlns:a16="http://schemas.microsoft.com/office/drawing/2014/main" val="2360453137"/>
                    </a:ext>
                  </a:extLst>
                </a:gridCol>
              </a:tblGrid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No.</a:t>
                      </a:r>
                      <a:endParaRPr kumimoji="0" lang="ko-KR" altLang="en-US" sz="9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회사명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취급품목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차량구분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위치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비고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5947952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endParaRPr kumimoji="0" lang="ko-KR" altLang="en-US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A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자동차부품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윙바디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화성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장안면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7660759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endParaRPr kumimoji="0" lang="ko-KR" altLang="en-US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B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필름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윙바디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첨단산업단지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4309037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endParaRPr kumimoji="0" lang="ko-KR" altLang="en-US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C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화학제품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~25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첨단산업단지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7489250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endParaRPr kumimoji="0" lang="ko-KR" altLang="en-US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D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물티슈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 윙바디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평택 포승공단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3039848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endParaRPr kumimoji="0" lang="ko-KR" altLang="en-US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E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화학제품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~5</a:t>
                      </a: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용탄농공단지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634022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F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원단 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주덕읍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6289170"/>
                  </a:ext>
                </a:extLst>
              </a:tr>
              <a:tr h="23906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G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철근 및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철제품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 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음성 대소면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7639986"/>
                  </a:ext>
                </a:extLst>
              </a:tr>
              <a:tr h="21327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H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엘리베이터자재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 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음성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금왕읍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8696062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I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필름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윙바디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평택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팽성읍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3156179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J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합성수지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~25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신니면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5300542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11</a:t>
                      </a:r>
                      <a:endParaRPr kumimoji="0" lang="ko-KR" altLang="en-US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K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화학제품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~25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음성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원남면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9155591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12</a:t>
                      </a:r>
                      <a:endParaRPr kumimoji="0" lang="ko-KR" altLang="en-US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L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금속가공제품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~25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음성 생극산업단지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6489800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13</a:t>
                      </a:r>
                      <a:endParaRPr kumimoji="0" lang="ko-KR" altLang="en-US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M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의료용기기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윙바디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이천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부발읍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8795718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gridSpan="5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37322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3757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249238" y="409228"/>
            <a:ext cx="4970463" cy="36189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4. </a:t>
            </a:r>
            <a:r>
              <a:rPr lang="ko-KR" altLang="en-US" dirty="0"/>
              <a:t>사업현황</a:t>
            </a:r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ko-KR" dirty="0"/>
              <a:t>Copyright ⓒ 2020. BEAKHO LOGIS</a:t>
            </a:r>
            <a:r>
              <a:rPr lang="ko-KR" altLang="en-US" dirty="0"/>
              <a:t> </a:t>
            </a:r>
            <a:r>
              <a:rPr lang="en-US" altLang="ko-KR" dirty="0"/>
              <a:t>Co., Ltd. All right reserved</a:t>
            </a:r>
            <a:endParaRPr lang="ko-KR" altLang="en-US" dirty="0"/>
          </a:p>
        </p:txBody>
      </p:sp>
      <p:sp>
        <p:nvSpPr>
          <p:cNvPr id="11268" name="슬라이드 번호 개체 틀 1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3ED6E2FE-590F-4FED-ABEB-A99EBADA6CAF}" type="slidenum">
              <a:rPr kumimoji="0" lang="ko-KR" altLang="en-US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12</a:t>
            </a:fld>
            <a:endParaRPr kumimoji="0" lang="en-US" altLang="ko-KR">
              <a:solidFill>
                <a:srgbClr val="40404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907704" y="447085"/>
            <a:ext cx="2037709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solidFill>
                  <a:prstClr val="white">
                    <a:lumMod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Business Condition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solidFill>
                <a:prstClr val="white">
                  <a:lumMod val="75000"/>
                </a:prst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270" name="TextBox 18"/>
          <p:cNvSpPr txBox="1">
            <a:spLocks noChangeArrowheads="1"/>
          </p:cNvSpPr>
          <p:nvPr/>
        </p:nvSpPr>
        <p:spPr bwMode="auto">
          <a:xfrm>
            <a:off x="516051" y="1057300"/>
            <a:ext cx="21605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ko-KR" altLang="en-US" sz="1200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고객사</a:t>
            </a:r>
            <a:r>
              <a:rPr kumimoji="0"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현황</a:t>
            </a:r>
            <a:r>
              <a:rPr kumimoji="0"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(2)</a:t>
            </a:r>
            <a:endParaRPr kumimoji="0" lang="ko-KR" altLang="en-US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1271" name="그룹 23"/>
          <p:cNvGrpSpPr>
            <a:grpSpLocks/>
          </p:cNvGrpSpPr>
          <p:nvPr/>
        </p:nvGrpSpPr>
        <p:grpSpPr bwMode="auto">
          <a:xfrm>
            <a:off x="306388" y="1328762"/>
            <a:ext cx="8459787" cy="92075"/>
            <a:chOff x="306040" y="1326435"/>
            <a:chExt cx="8460000" cy="90905"/>
          </a:xfrm>
        </p:grpSpPr>
        <p:sp>
          <p:nvSpPr>
            <p:cNvPr id="21" name="직사각형 20"/>
            <p:cNvSpPr/>
            <p:nvPr/>
          </p:nvSpPr>
          <p:spPr>
            <a:xfrm>
              <a:off x="306040" y="1400100"/>
              <a:ext cx="8460000" cy="172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23" name="이등변 삼각형 22"/>
            <p:cNvSpPr>
              <a:spLocks noChangeAspect="1"/>
            </p:cNvSpPr>
            <p:nvPr/>
          </p:nvSpPr>
          <p:spPr>
            <a:xfrm>
              <a:off x="356841" y="1326435"/>
              <a:ext cx="82552" cy="72097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pic>
        <p:nvPicPr>
          <p:cNvPr id="1127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073175"/>
            <a:ext cx="29527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436" name="Group 1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1392495"/>
              </p:ext>
            </p:extLst>
          </p:nvPr>
        </p:nvGraphicFramePr>
        <p:xfrm>
          <a:off x="314325" y="1563712"/>
          <a:ext cx="8459788" cy="3506146"/>
        </p:xfrm>
        <a:graphic>
          <a:graphicData uri="http://schemas.openxmlformats.org/drawingml/2006/table">
            <a:tbl>
              <a:tblPr/>
              <a:tblGrid>
                <a:gridCol w="539750">
                  <a:extLst>
                    <a:ext uri="{9D8B030D-6E8A-4147-A177-3AD203B41FA5}">
                      <a16:colId xmlns:a16="http://schemas.microsoft.com/office/drawing/2014/main" val="3031302662"/>
                    </a:ext>
                  </a:extLst>
                </a:gridCol>
                <a:gridCol w="1800225">
                  <a:extLst>
                    <a:ext uri="{9D8B030D-6E8A-4147-A177-3AD203B41FA5}">
                      <a16:colId xmlns:a16="http://schemas.microsoft.com/office/drawing/2014/main" val="2907606541"/>
                    </a:ext>
                  </a:extLst>
                </a:gridCol>
                <a:gridCol w="1412875">
                  <a:extLst>
                    <a:ext uri="{9D8B030D-6E8A-4147-A177-3AD203B41FA5}">
                      <a16:colId xmlns:a16="http://schemas.microsoft.com/office/drawing/2014/main" val="358847563"/>
                    </a:ext>
                  </a:extLst>
                </a:gridCol>
                <a:gridCol w="1647825">
                  <a:extLst>
                    <a:ext uri="{9D8B030D-6E8A-4147-A177-3AD203B41FA5}">
                      <a16:colId xmlns:a16="http://schemas.microsoft.com/office/drawing/2014/main" val="3118707988"/>
                    </a:ext>
                  </a:extLst>
                </a:gridCol>
                <a:gridCol w="1798638">
                  <a:extLst>
                    <a:ext uri="{9D8B030D-6E8A-4147-A177-3AD203B41FA5}">
                      <a16:colId xmlns:a16="http://schemas.microsoft.com/office/drawing/2014/main" val="1484441127"/>
                    </a:ext>
                  </a:extLst>
                </a:gridCol>
                <a:gridCol w="1260475">
                  <a:extLst>
                    <a:ext uri="{9D8B030D-6E8A-4147-A177-3AD203B41FA5}">
                      <a16:colId xmlns:a16="http://schemas.microsoft.com/office/drawing/2014/main" val="2360453137"/>
                    </a:ext>
                  </a:extLst>
                </a:gridCol>
              </a:tblGrid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No.</a:t>
                      </a:r>
                      <a:endParaRPr kumimoji="0" lang="ko-KR" altLang="en-US" sz="9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회사명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취급품목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차량구분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위치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비고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5947952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14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N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제약제품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음성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맹동면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7660759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필름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윙바디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구미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공단동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4309037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16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P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일회용마스크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용인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남사면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7489250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17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Q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원료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대소원면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3039848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18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R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금속광물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제천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두학동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634022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19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S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필름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 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대소원면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6289170"/>
                  </a:ext>
                </a:extLst>
              </a:tr>
              <a:tr h="23906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T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고무바닥재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 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주덕읍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7639986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21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U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매트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금가면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8696062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22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V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섬유제품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김해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주촌면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3156179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23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W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화학제품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대소원면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5300542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24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X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화학제품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천안 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 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아산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9155591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25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Y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식품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괴산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소수면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6489800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26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Z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화학제품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~25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대소원면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8795718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gridSpan="5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373222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249238" y="409228"/>
            <a:ext cx="4970463" cy="36189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4. </a:t>
            </a:r>
            <a:r>
              <a:rPr lang="ko-KR" altLang="en-US" dirty="0"/>
              <a:t>사업현황</a:t>
            </a:r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ko-KR" dirty="0"/>
              <a:t>Copyright ⓒ 2020. BEAKHO LOGIS</a:t>
            </a:r>
            <a:r>
              <a:rPr lang="ko-KR" altLang="en-US" dirty="0"/>
              <a:t> </a:t>
            </a:r>
            <a:r>
              <a:rPr lang="en-US" altLang="ko-KR" dirty="0"/>
              <a:t>Co., Ltd. All right reserved</a:t>
            </a:r>
            <a:endParaRPr lang="ko-KR" altLang="en-US" dirty="0"/>
          </a:p>
        </p:txBody>
      </p:sp>
      <p:sp>
        <p:nvSpPr>
          <p:cNvPr id="11268" name="슬라이드 번호 개체 틀 1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3ED6E2FE-590F-4FED-ABEB-A99EBADA6CAF}" type="slidenum">
              <a:rPr kumimoji="0" lang="ko-KR" altLang="en-US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13</a:t>
            </a:fld>
            <a:endParaRPr kumimoji="0" lang="en-US" altLang="ko-KR">
              <a:solidFill>
                <a:srgbClr val="40404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907704" y="447085"/>
            <a:ext cx="2037709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solidFill>
                  <a:prstClr val="white">
                    <a:lumMod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Business Condition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solidFill>
                <a:prstClr val="white">
                  <a:lumMod val="75000"/>
                </a:prst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270" name="TextBox 18"/>
          <p:cNvSpPr txBox="1">
            <a:spLocks noChangeArrowheads="1"/>
          </p:cNvSpPr>
          <p:nvPr/>
        </p:nvSpPr>
        <p:spPr bwMode="auto">
          <a:xfrm>
            <a:off x="516051" y="1057300"/>
            <a:ext cx="21605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ko-KR" altLang="en-US" sz="1200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고객사</a:t>
            </a:r>
            <a:r>
              <a:rPr kumimoji="0"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현황</a:t>
            </a:r>
            <a:r>
              <a:rPr kumimoji="0"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(3)</a:t>
            </a:r>
            <a:endParaRPr kumimoji="0" lang="ko-KR" altLang="en-US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1271" name="그룹 23"/>
          <p:cNvGrpSpPr>
            <a:grpSpLocks/>
          </p:cNvGrpSpPr>
          <p:nvPr/>
        </p:nvGrpSpPr>
        <p:grpSpPr bwMode="auto">
          <a:xfrm>
            <a:off x="306388" y="1328762"/>
            <a:ext cx="8459787" cy="92075"/>
            <a:chOff x="306040" y="1326435"/>
            <a:chExt cx="8460000" cy="90905"/>
          </a:xfrm>
        </p:grpSpPr>
        <p:sp>
          <p:nvSpPr>
            <p:cNvPr id="21" name="직사각형 20"/>
            <p:cNvSpPr/>
            <p:nvPr/>
          </p:nvSpPr>
          <p:spPr>
            <a:xfrm>
              <a:off x="306040" y="1400100"/>
              <a:ext cx="8460000" cy="172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23" name="이등변 삼각형 22"/>
            <p:cNvSpPr>
              <a:spLocks noChangeAspect="1"/>
            </p:cNvSpPr>
            <p:nvPr/>
          </p:nvSpPr>
          <p:spPr>
            <a:xfrm>
              <a:off x="356841" y="1326435"/>
              <a:ext cx="82552" cy="72097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pic>
        <p:nvPicPr>
          <p:cNvPr id="1127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073175"/>
            <a:ext cx="29527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436" name="Group 1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8576134"/>
              </p:ext>
            </p:extLst>
          </p:nvPr>
        </p:nvGraphicFramePr>
        <p:xfrm>
          <a:off x="314325" y="1563712"/>
          <a:ext cx="8459788" cy="3506146"/>
        </p:xfrm>
        <a:graphic>
          <a:graphicData uri="http://schemas.openxmlformats.org/drawingml/2006/table">
            <a:tbl>
              <a:tblPr/>
              <a:tblGrid>
                <a:gridCol w="539750">
                  <a:extLst>
                    <a:ext uri="{9D8B030D-6E8A-4147-A177-3AD203B41FA5}">
                      <a16:colId xmlns:a16="http://schemas.microsoft.com/office/drawing/2014/main" val="3031302662"/>
                    </a:ext>
                  </a:extLst>
                </a:gridCol>
                <a:gridCol w="1800225">
                  <a:extLst>
                    <a:ext uri="{9D8B030D-6E8A-4147-A177-3AD203B41FA5}">
                      <a16:colId xmlns:a16="http://schemas.microsoft.com/office/drawing/2014/main" val="2907606541"/>
                    </a:ext>
                  </a:extLst>
                </a:gridCol>
                <a:gridCol w="1412875">
                  <a:extLst>
                    <a:ext uri="{9D8B030D-6E8A-4147-A177-3AD203B41FA5}">
                      <a16:colId xmlns:a16="http://schemas.microsoft.com/office/drawing/2014/main" val="358847563"/>
                    </a:ext>
                  </a:extLst>
                </a:gridCol>
                <a:gridCol w="1647825">
                  <a:extLst>
                    <a:ext uri="{9D8B030D-6E8A-4147-A177-3AD203B41FA5}">
                      <a16:colId xmlns:a16="http://schemas.microsoft.com/office/drawing/2014/main" val="3118707988"/>
                    </a:ext>
                  </a:extLst>
                </a:gridCol>
                <a:gridCol w="1798638">
                  <a:extLst>
                    <a:ext uri="{9D8B030D-6E8A-4147-A177-3AD203B41FA5}">
                      <a16:colId xmlns:a16="http://schemas.microsoft.com/office/drawing/2014/main" val="1484441127"/>
                    </a:ext>
                  </a:extLst>
                </a:gridCol>
                <a:gridCol w="1260475">
                  <a:extLst>
                    <a:ext uri="{9D8B030D-6E8A-4147-A177-3AD203B41FA5}">
                      <a16:colId xmlns:a16="http://schemas.microsoft.com/office/drawing/2014/main" val="2360453137"/>
                    </a:ext>
                  </a:extLst>
                </a:gridCol>
              </a:tblGrid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No.</a:t>
                      </a:r>
                      <a:endParaRPr kumimoji="0" lang="ko-KR" altLang="en-US" sz="9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회사명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취급품목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차량구분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위치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비고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5947952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27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a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플라스틱용기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음성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읍성읍</a:t>
                      </a: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7660759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28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b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식품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 냉동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음성 소이면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4309037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29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c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식품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식재료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음성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맹동면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7489250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30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d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이유식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식품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대소원면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3039848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31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e</a:t>
                      </a: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공산품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음성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금왕읍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634022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32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f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화학제품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~25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대소원면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6289170"/>
                  </a:ext>
                </a:extLst>
              </a:tr>
              <a:tr h="23906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33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g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공산품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안성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공도읍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7639986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34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h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자동차 부품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첨단산업단지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8696062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35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i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전자제품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목행산업단지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3156179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36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j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식품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5300542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37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k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플라스틱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음성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생극산업단지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9155591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38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l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승강기 부품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엄정면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6489800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39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m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화학장치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원주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8795718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gridSpan="5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37322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2945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249238" y="409228"/>
            <a:ext cx="4970463" cy="36189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4. </a:t>
            </a:r>
            <a:r>
              <a:rPr lang="ko-KR" altLang="en-US" dirty="0"/>
              <a:t>사업현황</a:t>
            </a:r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ko-KR" dirty="0"/>
              <a:t>Copyright ⓒ 2020. BEAKHO LOGIS</a:t>
            </a:r>
            <a:r>
              <a:rPr lang="ko-KR" altLang="en-US" dirty="0"/>
              <a:t> </a:t>
            </a:r>
            <a:r>
              <a:rPr lang="en-US" altLang="ko-KR" dirty="0"/>
              <a:t>Co., Ltd. All right reserved</a:t>
            </a:r>
            <a:endParaRPr lang="ko-KR" altLang="en-US" dirty="0"/>
          </a:p>
        </p:txBody>
      </p:sp>
      <p:sp>
        <p:nvSpPr>
          <p:cNvPr id="11268" name="슬라이드 번호 개체 틀 1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3ED6E2FE-590F-4FED-ABEB-A99EBADA6CAF}" type="slidenum">
              <a:rPr kumimoji="0" lang="ko-KR" altLang="en-US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14</a:t>
            </a:fld>
            <a:endParaRPr kumimoji="0" lang="en-US" altLang="ko-KR">
              <a:solidFill>
                <a:srgbClr val="40404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907704" y="447085"/>
            <a:ext cx="2037709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solidFill>
                  <a:prstClr val="white">
                    <a:lumMod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Business Condition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solidFill>
                <a:prstClr val="white">
                  <a:lumMod val="75000"/>
                </a:prst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270" name="TextBox 18"/>
          <p:cNvSpPr txBox="1">
            <a:spLocks noChangeArrowheads="1"/>
          </p:cNvSpPr>
          <p:nvPr/>
        </p:nvSpPr>
        <p:spPr bwMode="auto">
          <a:xfrm>
            <a:off x="516051" y="1057300"/>
            <a:ext cx="21605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고객사 현황</a:t>
            </a:r>
            <a:r>
              <a:rPr kumimoji="0"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(4)</a:t>
            </a:r>
            <a:endParaRPr kumimoji="0" lang="ko-KR" altLang="en-US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1271" name="그룹 23"/>
          <p:cNvGrpSpPr>
            <a:grpSpLocks/>
          </p:cNvGrpSpPr>
          <p:nvPr/>
        </p:nvGrpSpPr>
        <p:grpSpPr bwMode="auto">
          <a:xfrm>
            <a:off x="306388" y="1328762"/>
            <a:ext cx="8459787" cy="92075"/>
            <a:chOff x="306040" y="1326435"/>
            <a:chExt cx="8460000" cy="90905"/>
          </a:xfrm>
        </p:grpSpPr>
        <p:sp>
          <p:nvSpPr>
            <p:cNvPr id="21" name="직사각형 20"/>
            <p:cNvSpPr/>
            <p:nvPr/>
          </p:nvSpPr>
          <p:spPr>
            <a:xfrm>
              <a:off x="306040" y="1400100"/>
              <a:ext cx="8460000" cy="172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23" name="이등변 삼각형 22"/>
            <p:cNvSpPr>
              <a:spLocks noChangeAspect="1"/>
            </p:cNvSpPr>
            <p:nvPr/>
          </p:nvSpPr>
          <p:spPr>
            <a:xfrm>
              <a:off x="356841" y="1326435"/>
              <a:ext cx="82552" cy="72097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pic>
        <p:nvPicPr>
          <p:cNvPr id="1127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073175"/>
            <a:ext cx="29527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436" name="Group 1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4968993"/>
              </p:ext>
            </p:extLst>
          </p:nvPr>
        </p:nvGraphicFramePr>
        <p:xfrm>
          <a:off x="314325" y="1563712"/>
          <a:ext cx="8459788" cy="3506146"/>
        </p:xfrm>
        <a:graphic>
          <a:graphicData uri="http://schemas.openxmlformats.org/drawingml/2006/table">
            <a:tbl>
              <a:tblPr/>
              <a:tblGrid>
                <a:gridCol w="539750">
                  <a:extLst>
                    <a:ext uri="{9D8B030D-6E8A-4147-A177-3AD203B41FA5}">
                      <a16:colId xmlns:a16="http://schemas.microsoft.com/office/drawing/2014/main" val="3031302662"/>
                    </a:ext>
                  </a:extLst>
                </a:gridCol>
                <a:gridCol w="1800225">
                  <a:extLst>
                    <a:ext uri="{9D8B030D-6E8A-4147-A177-3AD203B41FA5}">
                      <a16:colId xmlns:a16="http://schemas.microsoft.com/office/drawing/2014/main" val="2907606541"/>
                    </a:ext>
                  </a:extLst>
                </a:gridCol>
                <a:gridCol w="1412875">
                  <a:extLst>
                    <a:ext uri="{9D8B030D-6E8A-4147-A177-3AD203B41FA5}">
                      <a16:colId xmlns:a16="http://schemas.microsoft.com/office/drawing/2014/main" val="358847563"/>
                    </a:ext>
                  </a:extLst>
                </a:gridCol>
                <a:gridCol w="1647825">
                  <a:extLst>
                    <a:ext uri="{9D8B030D-6E8A-4147-A177-3AD203B41FA5}">
                      <a16:colId xmlns:a16="http://schemas.microsoft.com/office/drawing/2014/main" val="3118707988"/>
                    </a:ext>
                  </a:extLst>
                </a:gridCol>
                <a:gridCol w="1798638">
                  <a:extLst>
                    <a:ext uri="{9D8B030D-6E8A-4147-A177-3AD203B41FA5}">
                      <a16:colId xmlns:a16="http://schemas.microsoft.com/office/drawing/2014/main" val="1484441127"/>
                    </a:ext>
                  </a:extLst>
                </a:gridCol>
                <a:gridCol w="1260475">
                  <a:extLst>
                    <a:ext uri="{9D8B030D-6E8A-4147-A177-3AD203B41FA5}">
                      <a16:colId xmlns:a16="http://schemas.microsoft.com/office/drawing/2014/main" val="2360453137"/>
                    </a:ext>
                  </a:extLst>
                </a:gridCol>
              </a:tblGrid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No.</a:t>
                      </a:r>
                      <a:endParaRPr kumimoji="0" lang="ko-KR" altLang="en-US" sz="9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회사명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취급품목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차량구분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위치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비고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5947952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40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n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화학제품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~25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안양 동안구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7660759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41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o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화합물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음성 대소면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4309037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42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p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환경오염방지시설품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~25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보은 </a:t>
                      </a:r>
                      <a:r>
                        <a:rPr kumimoji="0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장안면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7489250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43</a:t>
                      </a: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q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건강식품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  <a:r>
                        <a:rPr kumimoji="0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</a:t>
                      </a: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톤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충주 첨단산업단지</a:t>
                      </a: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3039848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…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634022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6289170"/>
                  </a:ext>
                </a:extLst>
              </a:tr>
              <a:tr h="23906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7639986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8696062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3156179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5300542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9155591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6489800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8795718"/>
                  </a:ext>
                </a:extLst>
              </a:tr>
              <a:tr h="2333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gridSpan="5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37322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50850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249238" y="409228"/>
            <a:ext cx="4970463" cy="36189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4. </a:t>
            </a:r>
            <a:r>
              <a:rPr lang="ko-KR" altLang="en-US" dirty="0"/>
              <a:t>사업현황</a:t>
            </a:r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ko-KR" dirty="0"/>
              <a:t>Copyright ⓒ 2020. BEAKHO LOGIS</a:t>
            </a:r>
            <a:r>
              <a:rPr lang="ko-KR" altLang="en-US" dirty="0"/>
              <a:t> </a:t>
            </a:r>
            <a:r>
              <a:rPr lang="en-US" altLang="ko-KR" dirty="0"/>
              <a:t>Co., Ltd. All right reserved</a:t>
            </a:r>
            <a:endParaRPr lang="ko-KR" altLang="en-US" dirty="0"/>
          </a:p>
        </p:txBody>
      </p:sp>
      <p:sp>
        <p:nvSpPr>
          <p:cNvPr id="12292" name="슬라이드 번호 개체 틀 1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BA9382AE-5A7B-48D0-9C0F-97F60E973069}" type="slidenum">
              <a:rPr kumimoji="0" lang="ko-KR" altLang="en-US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15</a:t>
            </a:fld>
            <a:endParaRPr kumimoji="0" lang="en-US" altLang="ko-KR">
              <a:solidFill>
                <a:srgbClr val="40404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907704" y="447085"/>
            <a:ext cx="2037709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solidFill>
                  <a:prstClr val="white">
                    <a:lumMod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Business Condition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solidFill>
                <a:prstClr val="white">
                  <a:lumMod val="75000"/>
                </a:prst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294" name="TextBox 18"/>
          <p:cNvSpPr txBox="1">
            <a:spLocks noChangeArrowheads="1"/>
          </p:cNvSpPr>
          <p:nvPr/>
        </p:nvSpPr>
        <p:spPr bwMode="auto">
          <a:xfrm>
            <a:off x="508000" y="1057300"/>
            <a:ext cx="21605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차량 보유 현황</a:t>
            </a:r>
          </a:p>
        </p:txBody>
      </p:sp>
      <p:grpSp>
        <p:nvGrpSpPr>
          <p:cNvPr id="12295" name="그룹 23"/>
          <p:cNvGrpSpPr>
            <a:grpSpLocks/>
          </p:cNvGrpSpPr>
          <p:nvPr/>
        </p:nvGrpSpPr>
        <p:grpSpPr bwMode="auto">
          <a:xfrm>
            <a:off x="306388" y="1325587"/>
            <a:ext cx="8459787" cy="92075"/>
            <a:chOff x="306040" y="1326435"/>
            <a:chExt cx="8460000" cy="90905"/>
          </a:xfrm>
        </p:grpSpPr>
        <p:sp>
          <p:nvSpPr>
            <p:cNvPr id="21" name="직사각형 20"/>
            <p:cNvSpPr/>
            <p:nvPr/>
          </p:nvSpPr>
          <p:spPr>
            <a:xfrm>
              <a:off x="306040" y="1400100"/>
              <a:ext cx="8460000" cy="172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23" name="이등변 삼각형 22"/>
            <p:cNvSpPr>
              <a:spLocks noChangeAspect="1"/>
            </p:cNvSpPr>
            <p:nvPr/>
          </p:nvSpPr>
          <p:spPr>
            <a:xfrm>
              <a:off x="356841" y="1326435"/>
              <a:ext cx="82552" cy="72097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pic>
        <p:nvPicPr>
          <p:cNvPr id="122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070000"/>
            <a:ext cx="29527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Box 18"/>
          <p:cNvSpPr txBox="1">
            <a:spLocks noChangeArrowheads="1"/>
          </p:cNvSpPr>
          <p:nvPr/>
        </p:nvSpPr>
        <p:spPr bwMode="auto">
          <a:xfrm>
            <a:off x="1403648" y="1936740"/>
            <a:ext cx="5389858" cy="577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ko-KR" altLang="en-US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각 지역별 최소 </a:t>
            </a:r>
            <a:r>
              <a:rPr kumimoji="0"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100</a:t>
            </a:r>
            <a:r>
              <a:rPr kumimoji="0"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대 </a:t>
            </a:r>
            <a:r>
              <a:rPr kumimoji="0" lang="ko-KR" altLang="en-US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이상 배치</a:t>
            </a:r>
            <a:endParaRPr kumimoji="0" lang="en-US" altLang="ko-KR" sz="1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정기적인 안전교육 및 현장 관련 교육 실시</a:t>
            </a:r>
          </a:p>
        </p:txBody>
      </p:sp>
      <p:sp>
        <p:nvSpPr>
          <p:cNvPr id="28" name="TextBox 18"/>
          <p:cNvSpPr txBox="1">
            <a:spLocks noChangeArrowheads="1"/>
          </p:cNvSpPr>
          <p:nvPr/>
        </p:nvSpPr>
        <p:spPr bwMode="auto">
          <a:xfrm>
            <a:off x="1444742" y="3237312"/>
            <a:ext cx="5389858" cy="544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ko-KR" altLang="en-US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전국 모든 지역 운송 가능한 차량 대기</a:t>
            </a:r>
            <a:endParaRPr kumimoji="0" lang="en-US" altLang="ko-KR" sz="1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긴급 상황 및 급행 운송 대기</a:t>
            </a:r>
          </a:p>
        </p:txBody>
      </p:sp>
      <p:sp>
        <p:nvSpPr>
          <p:cNvPr id="29" name="TextBox 18"/>
          <p:cNvSpPr txBox="1">
            <a:spLocks noChangeArrowheads="1"/>
          </p:cNvSpPr>
          <p:nvPr/>
        </p:nvSpPr>
        <p:spPr bwMode="auto">
          <a:xfrm>
            <a:off x="1444742" y="4497206"/>
            <a:ext cx="5389858" cy="544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ko-KR" altLang="en-US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온라인 운영시스템과 최첨단 어플리케이션 적극 활용 안정적 배차</a:t>
            </a:r>
            <a:endParaRPr kumimoji="0" lang="en-US" altLang="ko-KR" sz="1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ko-KR" altLang="en-US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전국 각 지역 물류회사와 협업으로 배차 효율성 극대화</a:t>
            </a:r>
          </a:p>
        </p:txBody>
      </p:sp>
      <p:sp>
        <p:nvSpPr>
          <p:cNvPr id="30" name="모서리가 둥근 직사각형 29"/>
          <p:cNvSpPr/>
          <p:nvPr/>
        </p:nvSpPr>
        <p:spPr>
          <a:xfrm>
            <a:off x="1353124" y="1907182"/>
            <a:ext cx="6315219" cy="720000"/>
          </a:xfrm>
          <a:prstGeom prst="roundRect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모서리가 둥근 직사각형 30"/>
          <p:cNvSpPr/>
          <p:nvPr/>
        </p:nvSpPr>
        <p:spPr>
          <a:xfrm>
            <a:off x="1361991" y="3156794"/>
            <a:ext cx="6306351" cy="720000"/>
          </a:xfrm>
          <a:prstGeom prst="roundRect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모서리가 둥근 직사각형 31"/>
          <p:cNvSpPr/>
          <p:nvPr/>
        </p:nvSpPr>
        <p:spPr>
          <a:xfrm>
            <a:off x="1353124" y="4391312"/>
            <a:ext cx="6315217" cy="720000"/>
          </a:xfrm>
          <a:prstGeom prst="roundRect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모서리가 둥근 직사각형 18">
            <a:extLst>
              <a:ext uri="{FF2B5EF4-FFF2-40B4-BE49-F238E27FC236}">
                <a16:creationId xmlns:a16="http://schemas.microsoft.com/office/drawing/2014/main" id="{8EE2A50C-D6A3-4702-B43F-581C8A692F5C}"/>
              </a:ext>
            </a:extLst>
          </p:cNvPr>
          <p:cNvSpPr/>
          <p:nvPr/>
        </p:nvSpPr>
        <p:spPr>
          <a:xfrm>
            <a:off x="830984" y="1489348"/>
            <a:ext cx="2968379" cy="402644"/>
          </a:xfrm>
          <a:prstGeom prst="roundRect">
            <a:avLst>
              <a:gd name="adj" fmla="val 4321"/>
            </a:avLst>
          </a:prstGeom>
          <a:noFill/>
          <a:ln w="12700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</a:pPr>
            <a:r>
              <a:rPr kumimoji="0" lang="ko-KR" altLang="en-US" b="1" dirty="0">
                <a:solidFill>
                  <a:schemeClr val="tx1"/>
                </a:solidFill>
              </a:rPr>
              <a:t>고정차량</a:t>
            </a:r>
            <a:endParaRPr kumimoji="0" lang="en-US" altLang="ko-KR" b="1" dirty="0">
              <a:solidFill>
                <a:schemeClr val="tx1"/>
              </a:solidFill>
            </a:endParaRPr>
          </a:p>
        </p:txBody>
      </p:sp>
      <p:sp>
        <p:nvSpPr>
          <p:cNvPr id="26" name="모서리가 둥근 직사각형 21">
            <a:extLst>
              <a:ext uri="{FF2B5EF4-FFF2-40B4-BE49-F238E27FC236}">
                <a16:creationId xmlns:a16="http://schemas.microsoft.com/office/drawing/2014/main" id="{F86D7FF7-B23C-4E1F-98C8-E9E15D61D91B}"/>
              </a:ext>
            </a:extLst>
          </p:cNvPr>
          <p:cNvSpPr/>
          <p:nvPr/>
        </p:nvSpPr>
        <p:spPr>
          <a:xfrm>
            <a:off x="827584" y="3988668"/>
            <a:ext cx="2968379" cy="402644"/>
          </a:xfrm>
          <a:prstGeom prst="roundRect">
            <a:avLst>
              <a:gd name="adj" fmla="val 4321"/>
            </a:avLst>
          </a:prstGeom>
          <a:noFill/>
          <a:ln w="12700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</a:pPr>
            <a:r>
              <a:rPr kumimoji="0" lang="ko-KR" altLang="en-US" b="1" dirty="0">
                <a:solidFill>
                  <a:schemeClr val="tx1"/>
                </a:solidFill>
              </a:rPr>
              <a:t>용역차량</a:t>
            </a:r>
            <a:endParaRPr kumimoji="0" lang="en-US" altLang="ko-KR" b="1" dirty="0">
              <a:solidFill>
                <a:schemeClr val="tx1"/>
              </a:solidFill>
            </a:endParaRPr>
          </a:p>
        </p:txBody>
      </p:sp>
      <p:sp>
        <p:nvSpPr>
          <p:cNvPr id="36" name="모서리가 둥근 직사각형 18">
            <a:extLst>
              <a:ext uri="{FF2B5EF4-FFF2-40B4-BE49-F238E27FC236}">
                <a16:creationId xmlns:a16="http://schemas.microsoft.com/office/drawing/2014/main" id="{6F51D32A-4891-409B-86CF-C50BE49073F0}"/>
              </a:ext>
            </a:extLst>
          </p:cNvPr>
          <p:cNvSpPr/>
          <p:nvPr/>
        </p:nvSpPr>
        <p:spPr>
          <a:xfrm>
            <a:off x="830984" y="2742888"/>
            <a:ext cx="2968379" cy="402644"/>
          </a:xfrm>
          <a:prstGeom prst="roundRect">
            <a:avLst>
              <a:gd name="adj" fmla="val 4321"/>
            </a:avLst>
          </a:prstGeom>
          <a:noFill/>
          <a:ln w="12700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</a:pPr>
            <a:r>
              <a:rPr kumimoji="0" lang="ko-KR" altLang="en-US" b="1" dirty="0" err="1">
                <a:solidFill>
                  <a:schemeClr val="tx1"/>
                </a:solidFill>
              </a:rPr>
              <a:t>지입차량</a:t>
            </a:r>
            <a:endParaRPr kumimoji="0" lang="en-US" altLang="ko-KR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249238" y="409228"/>
            <a:ext cx="4970463" cy="36189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dirty="0"/>
              <a:t>5. </a:t>
            </a:r>
            <a:r>
              <a:rPr lang="ko-KR" altLang="en-US" dirty="0"/>
              <a:t>사업비전</a:t>
            </a:r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ko-KR" dirty="0"/>
              <a:t>Copyright ⓒ 2020. BEAKHO LOGIS</a:t>
            </a:r>
            <a:r>
              <a:rPr lang="ko-KR" altLang="en-US" dirty="0"/>
              <a:t> </a:t>
            </a:r>
            <a:r>
              <a:rPr lang="en-US" altLang="ko-KR" dirty="0"/>
              <a:t>Co., Ltd. All right reserved</a:t>
            </a:r>
            <a:endParaRPr lang="ko-KR" altLang="en-US" dirty="0"/>
          </a:p>
        </p:txBody>
      </p:sp>
      <p:sp>
        <p:nvSpPr>
          <p:cNvPr id="13316" name="슬라이드 번호 개체 틀 1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05E236FA-56B5-4967-AA73-35A61C4BE70E}" type="slidenum">
              <a:rPr kumimoji="0" lang="ko-KR" altLang="en-US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16</a:t>
            </a:fld>
            <a:endParaRPr kumimoji="0" lang="en-US" altLang="ko-KR">
              <a:solidFill>
                <a:srgbClr val="40404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907704" y="447085"/>
            <a:ext cx="1755645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solidFill>
                  <a:prstClr val="white">
                    <a:lumMod val="7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Business Vision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solidFill>
                <a:prstClr val="white">
                  <a:lumMod val="75000"/>
                </a:prst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318" name="TextBox 18"/>
          <p:cNvSpPr txBox="1">
            <a:spLocks noChangeArrowheads="1"/>
          </p:cNvSpPr>
          <p:nvPr/>
        </p:nvSpPr>
        <p:spPr bwMode="auto">
          <a:xfrm>
            <a:off x="508000" y="1065238"/>
            <a:ext cx="21605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5" rIns="68571" bIns="34285" anchor="ctr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ko-KR" altLang="en-US" sz="1200" b="1">
                <a:latin typeface="나눔고딕" panose="020D0604000000000000" pitchFamily="50" charset="-127"/>
                <a:ea typeface="나눔고딕" panose="020D0604000000000000" pitchFamily="50" charset="-127"/>
              </a:rPr>
              <a:t>사업비전</a:t>
            </a:r>
          </a:p>
        </p:txBody>
      </p:sp>
      <p:grpSp>
        <p:nvGrpSpPr>
          <p:cNvPr id="13319" name="그룹 23"/>
          <p:cNvGrpSpPr>
            <a:grpSpLocks/>
          </p:cNvGrpSpPr>
          <p:nvPr/>
        </p:nvGrpSpPr>
        <p:grpSpPr bwMode="auto">
          <a:xfrm>
            <a:off x="306388" y="1333525"/>
            <a:ext cx="8459787" cy="92075"/>
            <a:chOff x="306040" y="1326435"/>
            <a:chExt cx="8460000" cy="90905"/>
          </a:xfrm>
        </p:grpSpPr>
        <p:sp>
          <p:nvSpPr>
            <p:cNvPr id="21" name="직사각형 20"/>
            <p:cNvSpPr/>
            <p:nvPr/>
          </p:nvSpPr>
          <p:spPr>
            <a:xfrm>
              <a:off x="306040" y="1400100"/>
              <a:ext cx="8460000" cy="172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23" name="이등변 삼각형 22"/>
            <p:cNvSpPr>
              <a:spLocks noChangeAspect="1"/>
            </p:cNvSpPr>
            <p:nvPr/>
          </p:nvSpPr>
          <p:spPr>
            <a:xfrm>
              <a:off x="356841" y="1326435"/>
              <a:ext cx="82552" cy="72097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pic>
        <p:nvPicPr>
          <p:cNvPr id="133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1057300"/>
            <a:ext cx="2571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직사각형 2"/>
          <p:cNvSpPr>
            <a:spLocks noChangeArrowheads="1"/>
          </p:cNvSpPr>
          <p:nvPr/>
        </p:nvSpPr>
        <p:spPr bwMode="auto">
          <a:xfrm>
            <a:off x="1403350" y="1693888"/>
            <a:ext cx="6262688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en-US" altLang="ko-KR" sz="1400" b="1" i="1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“</a:t>
            </a:r>
            <a:r>
              <a:rPr kumimoji="0" lang="ko-KR" altLang="en-US" sz="1400" b="1" i="1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고객과 함께 내일을 꿈꾸며</a:t>
            </a:r>
            <a:r>
              <a:rPr kumimoji="0" lang="en-US" altLang="ko-KR" sz="1400" b="1" i="1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kumimoji="0" lang="ko-KR" altLang="en-US" sz="1400" b="1" i="1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0" lang="ko-KR" altLang="en-US" sz="1400" b="1" i="1" dirty="0" err="1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통합물류</a:t>
            </a:r>
            <a:r>
              <a:rPr kumimoji="0" lang="ko-KR" altLang="en-US" sz="1400" b="1" i="1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전문 서비스 창조를 위해 전진할 것입니다</a:t>
            </a:r>
            <a:r>
              <a:rPr kumimoji="0" lang="en-US" altLang="ko-KR" sz="1400" b="1" i="1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.”</a:t>
            </a:r>
            <a:endParaRPr kumimoji="0" lang="ko-KR" altLang="en-US" sz="1400" i="1" dirty="0">
              <a:solidFill>
                <a:schemeClr val="tx2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360363" y="2384450"/>
            <a:ext cx="2519362" cy="1260475"/>
          </a:xfrm>
          <a:prstGeom prst="roundRect">
            <a:avLst>
              <a:gd name="adj" fmla="val 4321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  <a:effectLst>
            <a:outerShdw blurRad="63500" sx="102000" sy="102000" algn="ctr" rotWithShape="0">
              <a:schemeClr val="bg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6" name="현 65"/>
          <p:cNvSpPr/>
          <p:nvPr/>
        </p:nvSpPr>
        <p:spPr>
          <a:xfrm>
            <a:off x="458788" y="1952650"/>
            <a:ext cx="2339975" cy="900113"/>
          </a:xfrm>
          <a:prstGeom prst="chord">
            <a:avLst>
              <a:gd name="adj1" fmla="val 21565926"/>
              <a:gd name="adj2" fmla="val 10830586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7" name="모서리가 둥근 직사각형 66"/>
          <p:cNvSpPr/>
          <p:nvPr/>
        </p:nvSpPr>
        <p:spPr>
          <a:xfrm>
            <a:off x="3276600" y="2384450"/>
            <a:ext cx="2519363" cy="1260475"/>
          </a:xfrm>
          <a:prstGeom prst="roundRect">
            <a:avLst>
              <a:gd name="adj" fmla="val 4321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  <a:effectLst>
            <a:outerShdw blurRad="63500" sx="102000" sy="102000" algn="ctr" rotWithShape="0">
              <a:schemeClr val="bg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8" name="현 67"/>
          <p:cNvSpPr/>
          <p:nvPr/>
        </p:nvSpPr>
        <p:spPr>
          <a:xfrm>
            <a:off x="3375025" y="1952650"/>
            <a:ext cx="2339975" cy="900113"/>
          </a:xfrm>
          <a:prstGeom prst="chord">
            <a:avLst>
              <a:gd name="adj1" fmla="val 21565926"/>
              <a:gd name="adj2" fmla="val 10830586"/>
            </a:avLst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9" name="모서리가 둥근 직사각형 68"/>
          <p:cNvSpPr/>
          <p:nvPr/>
        </p:nvSpPr>
        <p:spPr>
          <a:xfrm>
            <a:off x="6227763" y="2384450"/>
            <a:ext cx="2520950" cy="1260475"/>
          </a:xfrm>
          <a:prstGeom prst="roundRect">
            <a:avLst>
              <a:gd name="adj" fmla="val 4321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  <a:effectLst>
            <a:outerShdw blurRad="63500" sx="102000" sy="102000" algn="ctr" rotWithShape="0">
              <a:schemeClr val="bg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0" name="현 69"/>
          <p:cNvSpPr/>
          <p:nvPr/>
        </p:nvSpPr>
        <p:spPr>
          <a:xfrm>
            <a:off x="6327775" y="1952650"/>
            <a:ext cx="2339975" cy="900113"/>
          </a:xfrm>
          <a:prstGeom prst="chord">
            <a:avLst>
              <a:gd name="adj1" fmla="val 21565926"/>
              <a:gd name="adj2" fmla="val 10830586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2" name="타원 71"/>
          <p:cNvSpPr/>
          <p:nvPr/>
        </p:nvSpPr>
        <p:spPr>
          <a:xfrm>
            <a:off x="2730500" y="2673375"/>
            <a:ext cx="112713" cy="112713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3" name="타원 72"/>
          <p:cNvSpPr/>
          <p:nvPr/>
        </p:nvSpPr>
        <p:spPr>
          <a:xfrm>
            <a:off x="2730500" y="3327425"/>
            <a:ext cx="112713" cy="112713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4" name="타원 73"/>
          <p:cNvSpPr/>
          <p:nvPr/>
        </p:nvSpPr>
        <p:spPr>
          <a:xfrm>
            <a:off x="3300413" y="2673375"/>
            <a:ext cx="112712" cy="112713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5" name="타원 74"/>
          <p:cNvSpPr/>
          <p:nvPr/>
        </p:nvSpPr>
        <p:spPr>
          <a:xfrm>
            <a:off x="3300413" y="3327425"/>
            <a:ext cx="112712" cy="112713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13332" name="그룹 79"/>
          <p:cNvGrpSpPr>
            <a:grpSpLocks/>
          </p:cNvGrpSpPr>
          <p:nvPr/>
        </p:nvGrpSpPr>
        <p:grpSpPr bwMode="auto">
          <a:xfrm>
            <a:off x="2779713" y="2692425"/>
            <a:ext cx="584200" cy="73025"/>
            <a:chOff x="3020638" y="3041583"/>
            <a:chExt cx="585065" cy="72785"/>
          </a:xfrm>
        </p:grpSpPr>
        <p:sp>
          <p:nvSpPr>
            <p:cNvPr id="81" name="모서리가 둥근 직사각형 80"/>
            <p:cNvSpPr/>
            <p:nvPr/>
          </p:nvSpPr>
          <p:spPr>
            <a:xfrm>
              <a:off x="3020638" y="3041583"/>
              <a:ext cx="585065" cy="7278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25400" sx="102000" sy="102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82" name="모서리가 둥근 직사각형 81"/>
            <p:cNvSpPr/>
            <p:nvPr/>
          </p:nvSpPr>
          <p:spPr>
            <a:xfrm>
              <a:off x="3025170" y="3050509"/>
              <a:ext cx="576000" cy="549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50000">
                  <a:schemeClr val="bg1"/>
                </a:gs>
                <a:gs pos="90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grpSp>
        <p:nvGrpSpPr>
          <p:cNvPr id="13333" name="그룹 82"/>
          <p:cNvGrpSpPr>
            <a:grpSpLocks/>
          </p:cNvGrpSpPr>
          <p:nvPr/>
        </p:nvGrpSpPr>
        <p:grpSpPr bwMode="auto">
          <a:xfrm>
            <a:off x="2778125" y="3349650"/>
            <a:ext cx="584200" cy="73025"/>
            <a:chOff x="3020638" y="3041583"/>
            <a:chExt cx="585065" cy="72785"/>
          </a:xfrm>
        </p:grpSpPr>
        <p:sp>
          <p:nvSpPr>
            <p:cNvPr id="84" name="모서리가 둥근 직사각형 83"/>
            <p:cNvSpPr/>
            <p:nvPr/>
          </p:nvSpPr>
          <p:spPr>
            <a:xfrm>
              <a:off x="3020638" y="3041583"/>
              <a:ext cx="585065" cy="7278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25400" sx="102000" sy="102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85" name="모서리가 둥근 직사각형 84"/>
            <p:cNvSpPr/>
            <p:nvPr/>
          </p:nvSpPr>
          <p:spPr>
            <a:xfrm>
              <a:off x="3025170" y="3050509"/>
              <a:ext cx="576000" cy="549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50000">
                  <a:schemeClr val="bg1"/>
                </a:gs>
                <a:gs pos="90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sp>
        <p:nvSpPr>
          <p:cNvPr id="106" name="TextBox 214"/>
          <p:cNvSpPr txBox="1"/>
          <p:nvPr/>
        </p:nvSpPr>
        <p:spPr bwMode="auto">
          <a:xfrm>
            <a:off x="769938" y="2870225"/>
            <a:ext cx="1714500" cy="78483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고객과 함께 내일을 꿈꾸며 </a:t>
            </a:r>
            <a:endParaRPr kumimoji="0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Arial" pitchFamily="34" charset="0"/>
            </a:endParaRPr>
          </a:p>
          <a:p>
            <a:pPr marL="228600" indent="-2286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새로운 삶의 가치를 </a:t>
            </a:r>
            <a:endParaRPr kumimoji="0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Arial" pitchFamily="34" charset="0"/>
            </a:endParaRPr>
          </a:p>
          <a:p>
            <a:pPr marL="228600" indent="-2286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창조합니다</a:t>
            </a:r>
            <a:r>
              <a:rPr kumimoji="0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.</a:t>
            </a:r>
          </a:p>
        </p:txBody>
      </p:sp>
      <p:sp>
        <p:nvSpPr>
          <p:cNvPr id="110" name="타원 109"/>
          <p:cNvSpPr/>
          <p:nvPr/>
        </p:nvSpPr>
        <p:spPr>
          <a:xfrm>
            <a:off x="5672138" y="2673375"/>
            <a:ext cx="112712" cy="112713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1" name="타원 110"/>
          <p:cNvSpPr/>
          <p:nvPr/>
        </p:nvSpPr>
        <p:spPr>
          <a:xfrm>
            <a:off x="5672138" y="3325838"/>
            <a:ext cx="112712" cy="112712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2" name="타원 111"/>
          <p:cNvSpPr/>
          <p:nvPr/>
        </p:nvSpPr>
        <p:spPr>
          <a:xfrm>
            <a:off x="6240463" y="2673375"/>
            <a:ext cx="112712" cy="112713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3" name="타원 112"/>
          <p:cNvSpPr/>
          <p:nvPr/>
        </p:nvSpPr>
        <p:spPr>
          <a:xfrm>
            <a:off x="6240463" y="3325838"/>
            <a:ext cx="112712" cy="112712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13339" name="그룹 113"/>
          <p:cNvGrpSpPr>
            <a:grpSpLocks/>
          </p:cNvGrpSpPr>
          <p:nvPr/>
        </p:nvGrpSpPr>
        <p:grpSpPr bwMode="auto">
          <a:xfrm>
            <a:off x="5721350" y="2690838"/>
            <a:ext cx="584200" cy="73025"/>
            <a:chOff x="3020638" y="3041583"/>
            <a:chExt cx="585065" cy="72785"/>
          </a:xfrm>
        </p:grpSpPr>
        <p:sp>
          <p:nvSpPr>
            <p:cNvPr id="115" name="모서리가 둥근 직사각형 114"/>
            <p:cNvSpPr/>
            <p:nvPr/>
          </p:nvSpPr>
          <p:spPr>
            <a:xfrm>
              <a:off x="3020638" y="3041583"/>
              <a:ext cx="585065" cy="7278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25400" sx="102000" sy="102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16" name="모서리가 둥근 직사각형 115"/>
            <p:cNvSpPr/>
            <p:nvPr/>
          </p:nvSpPr>
          <p:spPr>
            <a:xfrm>
              <a:off x="3025170" y="3050509"/>
              <a:ext cx="576000" cy="549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50000">
                  <a:schemeClr val="bg1"/>
                </a:gs>
                <a:gs pos="90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grpSp>
        <p:nvGrpSpPr>
          <p:cNvPr id="13340" name="그룹 116"/>
          <p:cNvGrpSpPr>
            <a:grpSpLocks/>
          </p:cNvGrpSpPr>
          <p:nvPr/>
        </p:nvGrpSpPr>
        <p:grpSpPr bwMode="auto">
          <a:xfrm>
            <a:off x="5719763" y="3348063"/>
            <a:ext cx="584200" cy="73025"/>
            <a:chOff x="3020638" y="3041583"/>
            <a:chExt cx="585065" cy="72785"/>
          </a:xfrm>
        </p:grpSpPr>
        <p:sp>
          <p:nvSpPr>
            <p:cNvPr id="118" name="모서리가 둥근 직사각형 117"/>
            <p:cNvSpPr/>
            <p:nvPr/>
          </p:nvSpPr>
          <p:spPr>
            <a:xfrm>
              <a:off x="3020638" y="3041583"/>
              <a:ext cx="585065" cy="7278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25400" sx="102000" sy="102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19" name="모서리가 둥근 직사각형 118"/>
            <p:cNvSpPr/>
            <p:nvPr/>
          </p:nvSpPr>
          <p:spPr>
            <a:xfrm>
              <a:off x="3025170" y="3050509"/>
              <a:ext cx="576000" cy="549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50000">
                  <a:schemeClr val="bg1"/>
                </a:gs>
                <a:gs pos="90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sp>
        <p:nvSpPr>
          <p:cNvPr id="121" name="직사각형 120"/>
          <p:cNvSpPr/>
          <p:nvPr/>
        </p:nvSpPr>
        <p:spPr>
          <a:xfrm>
            <a:off x="890448" y="2394239"/>
            <a:ext cx="1486341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algn="ctr"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Quality Value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3" name="모서리가 둥근 직사각형 122"/>
          <p:cNvSpPr/>
          <p:nvPr/>
        </p:nvSpPr>
        <p:spPr>
          <a:xfrm>
            <a:off x="1817688" y="3906863"/>
            <a:ext cx="2519362" cy="1258887"/>
          </a:xfrm>
          <a:prstGeom prst="roundRect">
            <a:avLst>
              <a:gd name="adj" fmla="val 4321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  <a:effectLst>
            <a:outerShdw blurRad="63500" sx="102000" sy="102000" algn="ctr" rotWithShape="0">
              <a:schemeClr val="bg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4" name="현 123"/>
          <p:cNvSpPr/>
          <p:nvPr/>
        </p:nvSpPr>
        <p:spPr>
          <a:xfrm>
            <a:off x="1916113" y="3473475"/>
            <a:ext cx="2339975" cy="900113"/>
          </a:xfrm>
          <a:prstGeom prst="chord">
            <a:avLst>
              <a:gd name="adj1" fmla="val 21565926"/>
              <a:gd name="adj2" fmla="val 10830586"/>
            </a:avLst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5" name="모서리가 둥근 직사각형 124"/>
          <p:cNvSpPr/>
          <p:nvPr/>
        </p:nvSpPr>
        <p:spPr>
          <a:xfrm>
            <a:off x="4770438" y="3906863"/>
            <a:ext cx="2519362" cy="1258887"/>
          </a:xfrm>
          <a:prstGeom prst="roundRect">
            <a:avLst>
              <a:gd name="adj" fmla="val 4321"/>
            </a:avLst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  <a:effectLst>
            <a:outerShdw blurRad="63500" sx="102000" sy="102000" algn="ctr" rotWithShape="0">
              <a:schemeClr val="bg1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6" name="현 125"/>
          <p:cNvSpPr/>
          <p:nvPr/>
        </p:nvSpPr>
        <p:spPr>
          <a:xfrm>
            <a:off x="4868863" y="3473475"/>
            <a:ext cx="2339975" cy="900113"/>
          </a:xfrm>
          <a:prstGeom prst="chord">
            <a:avLst>
              <a:gd name="adj1" fmla="val 21565926"/>
              <a:gd name="adj2" fmla="val 10830586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8" name="직사각형 127"/>
          <p:cNvSpPr/>
          <p:nvPr/>
        </p:nvSpPr>
        <p:spPr>
          <a:xfrm>
            <a:off x="3829976" y="2394239"/>
            <a:ext cx="1390096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algn="ctr"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No1. Service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9" name="직사각형 128"/>
          <p:cNvSpPr/>
          <p:nvPr/>
        </p:nvSpPr>
        <p:spPr>
          <a:xfrm>
            <a:off x="6820779" y="2394239"/>
            <a:ext cx="1313152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algn="ctr"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Partnership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0" name="직사각형 129"/>
          <p:cNvSpPr/>
          <p:nvPr/>
        </p:nvSpPr>
        <p:spPr>
          <a:xfrm>
            <a:off x="5085200" y="3914900"/>
            <a:ext cx="1947941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algn="ctr"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Human Resources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1" name="직사각형 130"/>
          <p:cNvSpPr/>
          <p:nvPr/>
        </p:nvSpPr>
        <p:spPr>
          <a:xfrm>
            <a:off x="2564857" y="3915076"/>
            <a:ext cx="1165676" cy="369316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pPr algn="ctr" defTabSz="914378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i="1" dirty="0">
                <a:ln>
                  <a:solidFill>
                    <a:prstClr val="white">
                      <a:lumMod val="75000"/>
                      <a:alpha val="20000"/>
                    </a:prstClr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Best Mind</a:t>
            </a:r>
            <a:endParaRPr kumimoji="0" lang="ko-KR" altLang="en-US" b="1" i="1" dirty="0">
              <a:ln>
                <a:solidFill>
                  <a:prstClr val="white">
                    <a:lumMod val="75000"/>
                    <a:alpha val="20000"/>
                  </a:prstClr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2" name="TextBox 214"/>
          <p:cNvSpPr txBox="1"/>
          <p:nvPr/>
        </p:nvSpPr>
        <p:spPr bwMode="auto">
          <a:xfrm>
            <a:off x="3573463" y="2871813"/>
            <a:ext cx="1979612" cy="78581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물류 주선업계 </a:t>
            </a:r>
            <a:endParaRPr kumimoji="0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Arial" pitchFamily="34" charset="0"/>
            </a:endParaRPr>
          </a:p>
          <a:p>
            <a:pPr marL="228600" indent="-2286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일등</a:t>
            </a:r>
            <a:r>
              <a:rPr kumimoji="0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 </a:t>
            </a: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서비스를 제공하는</a:t>
            </a:r>
            <a:endParaRPr kumimoji="0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Arial" pitchFamily="34" charset="0"/>
            </a:endParaRPr>
          </a:p>
          <a:p>
            <a:pPr marL="228600" indent="-2286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일등회사로 도약하고자 합니다</a:t>
            </a:r>
            <a:r>
              <a:rPr kumimoji="0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.</a:t>
            </a: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 </a:t>
            </a:r>
            <a:endParaRPr kumimoji="0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133" name="TextBox 214"/>
          <p:cNvSpPr txBox="1"/>
          <p:nvPr/>
        </p:nvSpPr>
        <p:spPr bwMode="auto">
          <a:xfrm>
            <a:off x="6553200" y="2870225"/>
            <a:ext cx="1979613" cy="784225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고객지향적 </a:t>
            </a:r>
            <a:r>
              <a:rPr kumimoji="0" lang="ko-KR" alt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파트너쉽을</a:t>
            </a:r>
            <a:endParaRPr kumimoji="0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Arial" pitchFamily="34" charset="0"/>
            </a:endParaRPr>
          </a:p>
          <a:p>
            <a:pPr marL="228600" indent="-2286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바탕으로 안전하고 신속한</a:t>
            </a:r>
            <a:endParaRPr kumimoji="0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Arial" pitchFamily="34" charset="0"/>
            </a:endParaRPr>
          </a:p>
          <a:p>
            <a:pPr marL="228600" indent="-2286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물류서비스를 제공합니다</a:t>
            </a:r>
            <a:r>
              <a:rPr kumimoji="0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.</a:t>
            </a: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  </a:t>
            </a:r>
            <a:endParaRPr kumimoji="0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134" name="TextBox 214"/>
          <p:cNvSpPr txBox="1"/>
          <p:nvPr/>
        </p:nvSpPr>
        <p:spPr bwMode="auto">
          <a:xfrm>
            <a:off x="4967288" y="4364063"/>
            <a:ext cx="2160587" cy="784225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인재와 서비스역량을 바탕으로</a:t>
            </a:r>
            <a:endParaRPr kumimoji="0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Arial" pitchFamily="34" charset="0"/>
            </a:endParaRPr>
          </a:p>
          <a:p>
            <a:pPr marL="228600" indent="-2286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지속적인 혁신과 성장을 추구하는 기업입니다</a:t>
            </a:r>
            <a:r>
              <a:rPr kumimoji="0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.</a:t>
            </a: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 </a:t>
            </a:r>
            <a:endParaRPr kumimoji="0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135" name="TextBox 214"/>
          <p:cNvSpPr txBox="1"/>
          <p:nvPr/>
        </p:nvSpPr>
        <p:spPr bwMode="auto">
          <a:xfrm>
            <a:off x="1998663" y="4384700"/>
            <a:ext cx="2159000" cy="784225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백호로지스</a:t>
            </a: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 최고의 마인드로</a:t>
            </a:r>
            <a:endParaRPr kumimoji="0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Arial" pitchFamily="34" charset="0"/>
            </a:endParaRPr>
          </a:p>
          <a:p>
            <a:pPr marL="228600" indent="-2286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고객 감동에 의한</a:t>
            </a:r>
            <a:endParaRPr kumimoji="0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Arial" pitchFamily="34" charset="0"/>
            </a:endParaRPr>
          </a:p>
          <a:p>
            <a:pPr marL="228600" indent="-228600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가치창조를 실현합니다</a:t>
            </a:r>
            <a:r>
              <a:rPr kumimoji="0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Arial" pitchFamily="34" charset="0"/>
              </a:rPr>
              <a:t>.</a:t>
            </a:r>
          </a:p>
        </p:txBody>
      </p:sp>
      <p:sp>
        <p:nvSpPr>
          <p:cNvPr id="136" name="타원 135"/>
          <p:cNvSpPr/>
          <p:nvPr/>
        </p:nvSpPr>
        <p:spPr>
          <a:xfrm>
            <a:off x="4222750" y="4256113"/>
            <a:ext cx="112713" cy="114300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7" name="타원 136"/>
          <p:cNvSpPr/>
          <p:nvPr/>
        </p:nvSpPr>
        <p:spPr>
          <a:xfrm>
            <a:off x="4222750" y="4910163"/>
            <a:ext cx="112713" cy="112712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8" name="타원 137"/>
          <p:cNvSpPr/>
          <p:nvPr/>
        </p:nvSpPr>
        <p:spPr>
          <a:xfrm>
            <a:off x="4791075" y="4256113"/>
            <a:ext cx="114300" cy="114300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9" name="타원 138"/>
          <p:cNvSpPr/>
          <p:nvPr/>
        </p:nvSpPr>
        <p:spPr>
          <a:xfrm>
            <a:off x="4791075" y="4910163"/>
            <a:ext cx="114300" cy="112712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13358" name="그룹 139"/>
          <p:cNvGrpSpPr>
            <a:grpSpLocks/>
          </p:cNvGrpSpPr>
          <p:nvPr/>
        </p:nvGrpSpPr>
        <p:grpSpPr bwMode="auto">
          <a:xfrm>
            <a:off x="4271963" y="4275163"/>
            <a:ext cx="584200" cy="73025"/>
            <a:chOff x="3020638" y="3041583"/>
            <a:chExt cx="585065" cy="72785"/>
          </a:xfrm>
        </p:grpSpPr>
        <p:sp>
          <p:nvSpPr>
            <p:cNvPr id="141" name="모서리가 둥근 직사각형 140"/>
            <p:cNvSpPr/>
            <p:nvPr/>
          </p:nvSpPr>
          <p:spPr>
            <a:xfrm>
              <a:off x="3020638" y="3041583"/>
              <a:ext cx="585065" cy="7278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25400" sx="102000" sy="102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42" name="모서리가 둥근 직사각형 141"/>
            <p:cNvSpPr/>
            <p:nvPr/>
          </p:nvSpPr>
          <p:spPr>
            <a:xfrm>
              <a:off x="3025170" y="3050509"/>
              <a:ext cx="576000" cy="549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50000">
                  <a:schemeClr val="bg1"/>
                </a:gs>
                <a:gs pos="90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grpSp>
        <p:nvGrpSpPr>
          <p:cNvPr id="13359" name="그룹 142"/>
          <p:cNvGrpSpPr>
            <a:grpSpLocks/>
          </p:cNvGrpSpPr>
          <p:nvPr/>
        </p:nvGrpSpPr>
        <p:grpSpPr bwMode="auto">
          <a:xfrm>
            <a:off x="4270375" y="4932388"/>
            <a:ext cx="584200" cy="73025"/>
            <a:chOff x="3020638" y="3041583"/>
            <a:chExt cx="585065" cy="72785"/>
          </a:xfrm>
        </p:grpSpPr>
        <p:sp>
          <p:nvSpPr>
            <p:cNvPr id="144" name="모서리가 둥근 직사각형 143"/>
            <p:cNvSpPr/>
            <p:nvPr/>
          </p:nvSpPr>
          <p:spPr>
            <a:xfrm>
              <a:off x="3020638" y="3041583"/>
              <a:ext cx="585065" cy="72785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25400" sx="102000" sy="1020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45" name="모서리가 둥근 직사각형 144"/>
            <p:cNvSpPr/>
            <p:nvPr/>
          </p:nvSpPr>
          <p:spPr>
            <a:xfrm>
              <a:off x="3025170" y="3050509"/>
              <a:ext cx="576000" cy="549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/>
                </a:gs>
                <a:gs pos="50000">
                  <a:schemeClr val="bg1"/>
                </a:gs>
                <a:gs pos="90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3661776" y="2209428"/>
            <a:ext cx="4970463" cy="60060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you!</a:t>
            </a:r>
            <a:endParaRPr lang="ko-KR" altLang="en-US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2">
      <a:majorFont>
        <a:latin typeface="나눔고딕"/>
        <a:ea typeface="나눔고딕"/>
        <a:cs typeface=""/>
      </a:majorFont>
      <a:minorFont>
        <a:latin typeface="나눔고딕"/>
        <a:ea typeface="나눔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1503</TotalTime>
  <Words>1508</Words>
  <Application>Microsoft Office PowerPoint</Application>
  <PresentationFormat>화면 슬라이드 쇼(16:10)</PresentationFormat>
  <Paragraphs>530</Paragraphs>
  <Slides>17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8" baseType="lpstr">
      <vt:lpstr>HY헤드라인M</vt:lpstr>
      <vt:lpstr>MD솔체</vt:lpstr>
      <vt:lpstr>굴림</vt:lpstr>
      <vt:lpstr>나눔고딕</vt:lpstr>
      <vt:lpstr>나눔손글씨 펜</vt:lpstr>
      <vt:lpstr>맑은 고딕</vt:lpstr>
      <vt:lpstr>휴먼매직체</vt:lpstr>
      <vt:lpstr>Arial</vt:lpstr>
      <vt:lpstr>Tahoma</vt:lpstr>
      <vt:lpstr>Times New Roman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www.pello.co.kr</dc:creator>
  <cp:lastModifiedBy>백호로지스1</cp:lastModifiedBy>
  <cp:revision>149</cp:revision>
  <cp:lastPrinted>2021-11-08T03:55:19Z</cp:lastPrinted>
  <dcterms:created xsi:type="dcterms:W3CDTF">2013-03-21T06:28:46Z</dcterms:created>
  <dcterms:modified xsi:type="dcterms:W3CDTF">2024-08-29T05:57:22Z</dcterms:modified>
</cp:coreProperties>
</file>